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hFgvKwL7oMcQTRAtgmEtfLh9NW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4F1ECB-EE14-40DD-ACD8-4147A0DE582C}">
  <a:tblStyle styleId="{D44F1ECB-EE14-40DD-ACD8-4147A0DE582C}"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8" name="Google Shape;378;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just">
              <a:lnSpc>
                <a:spcPct val="100000"/>
              </a:lnSpc>
              <a:spcBef>
                <a:spcPts val="0"/>
              </a:spcBef>
              <a:spcAft>
                <a:spcPts val="0"/>
              </a:spcAft>
              <a:buSzPts val="1400"/>
              <a:buNone/>
            </a:pPr>
            <a:r>
              <a:rPr lang="en-US"/>
              <a:t>Event-driven and Asynchronous</a:t>
            </a:r>
            <a:endParaRPr/>
          </a:p>
          <a:p>
            <a:pPr indent="-228600" lvl="1" marL="914400" rtl="0" algn="just">
              <a:lnSpc>
                <a:spcPct val="100000"/>
              </a:lnSpc>
              <a:spcBef>
                <a:spcPts val="0"/>
              </a:spcBef>
              <a:spcAft>
                <a:spcPts val="0"/>
              </a:spcAft>
              <a:buSzPts val="1400"/>
              <a:buNone/>
            </a:pPr>
            <a:r>
              <a:rPr lang="en-US"/>
              <a:t>Node.js-based server never awaits the delivery of data from an API.</a:t>
            </a:r>
            <a:endParaRPr/>
          </a:p>
          <a:p>
            <a:pPr indent="-228600" lvl="1" marL="914400" rtl="0" algn="just">
              <a:lnSpc>
                <a:spcPct val="100000"/>
              </a:lnSpc>
              <a:spcBef>
                <a:spcPts val="0"/>
              </a:spcBef>
              <a:spcAft>
                <a:spcPts val="0"/>
              </a:spcAft>
              <a:buSzPts val="1400"/>
              <a:buNone/>
            </a:pPr>
            <a:r>
              <a:rPr lang="en-US"/>
              <a:t>After accessing an API, the server moves on to the next one, and a Node.js notification mechanism called Events enables the server to get t response before moving on to the next API </a:t>
            </a:r>
            <a:endParaRPr/>
          </a:p>
          <a:p>
            <a:pPr indent="-228600" lvl="0" marL="457200" rtl="0" algn="just">
              <a:lnSpc>
                <a:spcPct val="100000"/>
              </a:lnSpc>
              <a:spcBef>
                <a:spcPts val="0"/>
              </a:spcBef>
              <a:spcAft>
                <a:spcPts val="0"/>
              </a:spcAft>
              <a:buSzPts val="1400"/>
              <a:buNone/>
            </a:pPr>
            <a:r>
              <a:rPr lang="en-US"/>
              <a:t>Very Fast</a:t>
            </a:r>
            <a:endParaRPr/>
          </a:p>
          <a:p>
            <a:pPr indent="-228600" lvl="1" marL="914400" rtl="0" algn="just">
              <a:lnSpc>
                <a:spcPct val="100000"/>
              </a:lnSpc>
              <a:spcBef>
                <a:spcPts val="0"/>
              </a:spcBef>
              <a:spcAft>
                <a:spcPts val="0"/>
              </a:spcAft>
              <a:buSzPts val="1400"/>
              <a:buNone/>
            </a:pPr>
            <a:r>
              <a:rPr lang="en-US"/>
              <a:t>The V8 JavaScript Engine in Google Chrome, which powers the Node.js framework, makes it extremely quick to execute code.</a:t>
            </a:r>
            <a:endParaRPr/>
          </a:p>
          <a:p>
            <a:pPr indent="-228600" lvl="0" marL="457200" rtl="0" algn="just">
              <a:lnSpc>
                <a:spcPct val="100000"/>
              </a:lnSpc>
              <a:spcBef>
                <a:spcPts val="0"/>
              </a:spcBef>
              <a:spcAft>
                <a:spcPts val="0"/>
              </a:spcAft>
              <a:buSzPts val="1400"/>
              <a:buNone/>
            </a:pPr>
            <a:r>
              <a:rPr lang="en-US"/>
              <a:t>Single Threaded but Highly Scalable</a:t>
            </a:r>
            <a:endParaRPr/>
          </a:p>
          <a:p>
            <a:pPr indent="-228600" lvl="1" marL="914400" rtl="0" algn="just">
              <a:lnSpc>
                <a:spcPct val="100000"/>
              </a:lnSpc>
              <a:spcBef>
                <a:spcPts val="0"/>
              </a:spcBef>
              <a:spcAft>
                <a:spcPts val="0"/>
              </a:spcAft>
              <a:buSzPts val="1400"/>
              <a:buNone/>
            </a:pPr>
            <a:r>
              <a:rPr lang="en-US"/>
              <a:t>The event mechanism enables the server to respond in a non-blocking manner and increases the server's scalability</a:t>
            </a:r>
            <a:endParaRPr/>
          </a:p>
          <a:p>
            <a:pPr indent="-228600" lvl="0" marL="457200" rtl="0" algn="just">
              <a:lnSpc>
                <a:spcPct val="100000"/>
              </a:lnSpc>
              <a:spcBef>
                <a:spcPts val="0"/>
              </a:spcBef>
              <a:spcAft>
                <a:spcPts val="0"/>
              </a:spcAft>
              <a:buSzPts val="1400"/>
              <a:buNone/>
            </a:pPr>
            <a:r>
              <a:rPr lang="en-US"/>
              <a:t>No Buffering</a:t>
            </a:r>
            <a:endParaRPr/>
          </a:p>
          <a:p>
            <a:pPr indent="-228600" lvl="1" marL="914400" rtl="0" algn="just">
              <a:lnSpc>
                <a:spcPct val="100000"/>
              </a:lnSpc>
              <a:spcBef>
                <a:spcPts val="0"/>
              </a:spcBef>
              <a:spcAft>
                <a:spcPts val="0"/>
              </a:spcAft>
              <a:buSzPts val="1400"/>
              <a:buNone/>
            </a:pPr>
            <a:r>
              <a:rPr lang="en-US"/>
              <a:t>Data is never buffered in Node.js applications. </a:t>
            </a:r>
            <a:endParaRPr/>
          </a:p>
          <a:p>
            <a:pPr indent="-228600" lvl="1" marL="914400" rtl="0" algn="just">
              <a:lnSpc>
                <a:spcPct val="100000"/>
              </a:lnSpc>
              <a:spcBef>
                <a:spcPts val="0"/>
              </a:spcBef>
              <a:spcAft>
                <a:spcPts val="0"/>
              </a:spcAft>
              <a:buSzPts val="1400"/>
              <a:buNone/>
            </a:pPr>
            <a:r>
              <a:rPr lang="en-US"/>
              <a:t>These programs merely output the data in sections.</a:t>
            </a:r>
            <a:endParaRPr/>
          </a:p>
          <a:p>
            <a:pPr indent="-228600" lvl="0" marL="457200" rtl="0" algn="just">
              <a:lnSpc>
                <a:spcPct val="100000"/>
              </a:lnSpc>
              <a:spcBef>
                <a:spcPts val="0"/>
              </a:spcBef>
              <a:spcAft>
                <a:spcPts val="0"/>
              </a:spcAft>
              <a:buSzPts val="1400"/>
              <a:buNone/>
            </a:pPr>
            <a:r>
              <a:rPr lang="en-US"/>
              <a:t>License</a:t>
            </a:r>
            <a:endParaRPr/>
          </a:p>
          <a:p>
            <a:pPr indent="-228600" lvl="1" marL="914400" rtl="0" algn="just">
              <a:lnSpc>
                <a:spcPct val="100000"/>
              </a:lnSpc>
              <a:spcBef>
                <a:spcPts val="0"/>
              </a:spcBef>
              <a:spcAft>
                <a:spcPts val="0"/>
              </a:spcAft>
              <a:buSzPts val="1400"/>
              <a:buNone/>
            </a:pPr>
            <a:r>
              <a:rPr lang="en-US"/>
              <a:t>Node.js is distributed under the MIT license.</a:t>
            </a:r>
            <a:endParaRPr/>
          </a:p>
          <a:p>
            <a:pPr indent="-228600" lvl="0" marL="457200" rtl="0" algn="just">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111" name="Google Shape;111;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5"/>
          <p:cNvSpPr txBox="1"/>
          <p:nvPr>
            <p:ph type="ctrTitle"/>
          </p:nvPr>
        </p:nvSpPr>
        <p:spPr>
          <a:xfrm>
            <a:off x="1524000" y="1988598"/>
            <a:ext cx="9144000" cy="1521364"/>
          </a:xfrm>
          <a:prstGeom prst="rect">
            <a:avLst/>
          </a:prstGeom>
          <a:solidFill>
            <a:schemeClr val="accent2"/>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5"/>
          <p:cNvSpPr txBox="1"/>
          <p:nvPr>
            <p:ph idx="1" type="subTitle"/>
          </p:nvPr>
        </p:nvSpPr>
        <p:spPr>
          <a:xfrm>
            <a:off x="1524000" y="3602038"/>
            <a:ext cx="9144000" cy="122741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5"/>
          <p:cNvSpPr txBox="1"/>
          <p:nvPr/>
        </p:nvSpPr>
        <p:spPr>
          <a:xfrm>
            <a:off x="0" y="6461294"/>
            <a:ext cx="12192000" cy="403934"/>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9" name="Google Shape;19;p75"/>
          <p:cNvPicPr preferRelativeResize="0"/>
          <p:nvPr/>
        </p:nvPicPr>
        <p:blipFill rotWithShape="1">
          <a:blip r:embed="rId2">
            <a:alphaModFix/>
          </a:blip>
          <a:srcRect b="0" l="0" r="0" t="0"/>
          <a:stretch/>
        </p:blipFill>
        <p:spPr>
          <a:xfrm>
            <a:off x="523292" y="23662"/>
            <a:ext cx="932284" cy="51275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8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76"/>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b="1" sz="3200">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6"/>
          <p:cNvSpPr txBox="1"/>
          <p:nvPr/>
        </p:nvSpPr>
        <p:spPr>
          <a:xfrm>
            <a:off x="0" y="6461294"/>
            <a:ext cx="12192000" cy="369291"/>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23" name="Google Shape;23;p76"/>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solidFill>
                  <a:srgbClr val="002060"/>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6"/>
          <p:cNvSpPr txBox="1"/>
          <p:nvPr>
            <p:ph idx="10" type="dt"/>
          </p:nvPr>
        </p:nvSpPr>
        <p:spPr>
          <a:xfrm>
            <a:off x="838200" y="6480699"/>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6"/>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1200"/>
              <a:buNone/>
              <a:defRPr b="0" i="0" sz="12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76"/>
          <p:cNvSpPr txBox="1"/>
          <p:nvPr/>
        </p:nvSpPr>
        <p:spPr>
          <a:xfrm>
            <a:off x="670250" y="620209"/>
            <a:ext cx="167950" cy="575433"/>
          </a:xfrm>
          <a:prstGeom prst="rect">
            <a:avLst/>
          </a:prstGeom>
          <a:solidFill>
            <a:srgbClr val="00206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7" name="Google Shape;27;p76"/>
          <p:cNvPicPr preferRelativeResize="0"/>
          <p:nvPr/>
        </p:nvPicPr>
        <p:blipFill rotWithShape="1">
          <a:blip r:embed="rId2">
            <a:alphaModFix/>
          </a:blip>
          <a:srcRect b="0" l="0" r="0" t="0"/>
          <a:stretch/>
        </p:blipFill>
        <p:spPr>
          <a:xfrm>
            <a:off x="838200" y="7619"/>
            <a:ext cx="932284" cy="512756"/>
          </a:xfrm>
          <a:prstGeom prst="rect">
            <a:avLst/>
          </a:prstGeom>
          <a:noFill/>
          <a:ln>
            <a:noFill/>
          </a:ln>
        </p:spPr>
      </p:pic>
      <p:pic>
        <p:nvPicPr>
          <p:cNvPr descr="Node.jsで開発環境を切り替え - Libra Studio Log" id="28" name="Google Shape;28;p76"/>
          <p:cNvPicPr preferRelativeResize="0"/>
          <p:nvPr/>
        </p:nvPicPr>
        <p:blipFill rotWithShape="1">
          <a:blip r:embed="rId3">
            <a:alphaModFix/>
          </a:blip>
          <a:srcRect b="0" l="0" r="0" t="0"/>
          <a:stretch/>
        </p:blipFill>
        <p:spPr>
          <a:xfrm>
            <a:off x="10710769" y="127249"/>
            <a:ext cx="492960" cy="4929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7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b="1" sz="3600">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7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8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8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3"/>
          <p:cNvSpPr/>
          <p:nvPr>
            <p:ph idx="2" type="pic"/>
          </p:nvPr>
        </p:nvSpPr>
        <p:spPr>
          <a:xfrm>
            <a:off x="5183188" y="987425"/>
            <a:ext cx="6172200" cy="4873625"/>
          </a:xfrm>
          <a:prstGeom prst="rect">
            <a:avLst/>
          </a:prstGeom>
          <a:noFill/>
          <a:ln>
            <a:noFill/>
          </a:ln>
        </p:spPr>
      </p:sp>
      <p:sp>
        <p:nvSpPr>
          <p:cNvPr id="70" name="Google Shape;70;p8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npmjs.com/getting-started/using-a-package.js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gif"/><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gif"/><Relationship Id="rId4" Type="http://schemas.openxmlformats.org/officeDocument/2006/relationships/image" Target="../media/image18.gif"/><Relationship Id="rId5"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nodejs.org/"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1161393" y="2241458"/>
            <a:ext cx="9869214" cy="1774360"/>
          </a:xfrm>
          <a:prstGeom prst="rect">
            <a:avLst/>
          </a:prstGeom>
          <a:gradFill>
            <a:gsLst>
              <a:gs pos="0">
                <a:srgbClr val="F6F9FC"/>
              </a:gs>
              <a:gs pos="74000">
                <a:srgbClr val="B3D1EC"/>
              </a:gs>
              <a:gs pos="83000">
                <a:srgbClr val="B3D1EC"/>
              </a:gs>
              <a:gs pos="100000">
                <a:srgbClr val="CCE0F2"/>
              </a:gs>
            </a:gsLst>
            <a:lin ang="5400000" scaled="0"/>
          </a:gra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sz="4400">
                <a:solidFill>
                  <a:srgbClr val="002060"/>
                </a:solidFill>
                <a:latin typeface="Arial"/>
                <a:ea typeface="Arial"/>
                <a:cs typeface="Arial"/>
                <a:sym typeface="Arial"/>
              </a:rPr>
              <a:t>NodeJS</a:t>
            </a:r>
            <a:endParaRPr b="1" sz="4400">
              <a:solidFill>
                <a:srgbClr val="002060"/>
              </a:solidFill>
              <a:latin typeface="Arial"/>
              <a:ea typeface="Arial"/>
              <a:cs typeface="Arial"/>
              <a:sym typeface="Arial"/>
            </a:endParaRPr>
          </a:p>
        </p:txBody>
      </p:sp>
      <p:pic>
        <p:nvPicPr>
          <p:cNvPr descr="MongoDB with Node.js, CRUD Operation - DEV Community" id="92" name="Google Shape;92;p1"/>
          <p:cNvPicPr preferRelativeResize="0"/>
          <p:nvPr/>
        </p:nvPicPr>
        <p:blipFill rotWithShape="1">
          <a:blip r:embed="rId3">
            <a:alphaModFix/>
          </a:blip>
          <a:srcRect b="25606" l="0" r="0" t="32619"/>
          <a:stretch/>
        </p:blipFill>
        <p:spPr>
          <a:xfrm>
            <a:off x="1161393" y="570270"/>
            <a:ext cx="9869214" cy="16711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3"/>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can Node.JS do?</a:t>
            </a:r>
            <a:endParaRPr/>
          </a:p>
        </p:txBody>
      </p:sp>
      <p:sp>
        <p:nvSpPr>
          <p:cNvPr id="162" name="Google Shape;162;p93"/>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Node.js is capable of producing dynamic page content.</a:t>
            </a:r>
            <a:endParaRPr/>
          </a:p>
          <a:p>
            <a:pPr indent="-342900" lvl="0" marL="457200" rtl="0" algn="just">
              <a:lnSpc>
                <a:spcPct val="90000"/>
              </a:lnSpc>
              <a:spcBef>
                <a:spcPts val="1000"/>
              </a:spcBef>
              <a:spcAft>
                <a:spcPts val="0"/>
              </a:spcAft>
              <a:buSzPts val="1800"/>
              <a:buChar char="•"/>
            </a:pPr>
            <a:r>
              <a:rPr lang="en-US"/>
              <a:t>On the server, Node.js can create, open, read, write, remove, and close files.</a:t>
            </a:r>
            <a:endParaRPr/>
          </a:p>
          <a:p>
            <a:pPr indent="-342900" lvl="0" marL="457200" rtl="0" algn="just">
              <a:lnSpc>
                <a:spcPct val="90000"/>
              </a:lnSpc>
              <a:spcBef>
                <a:spcPts val="1000"/>
              </a:spcBef>
              <a:spcAft>
                <a:spcPts val="0"/>
              </a:spcAft>
              <a:buSzPts val="1800"/>
              <a:buChar char="•"/>
            </a:pPr>
            <a:r>
              <a:rPr lang="en-US"/>
              <a:t>Node.js can gather data from forms.</a:t>
            </a:r>
            <a:endParaRPr/>
          </a:p>
          <a:p>
            <a:pPr indent="-342900" lvl="0" marL="457200" rtl="0" algn="just">
              <a:lnSpc>
                <a:spcPct val="90000"/>
              </a:lnSpc>
              <a:spcBef>
                <a:spcPts val="1000"/>
              </a:spcBef>
              <a:spcAft>
                <a:spcPts val="0"/>
              </a:spcAft>
              <a:buSzPts val="1800"/>
              <a:buChar char="•"/>
            </a:pPr>
            <a:r>
              <a:rPr lang="en-US"/>
              <a:t>Your database's data can be added, deleted, or modied by Node.js.</a:t>
            </a:r>
            <a:endParaRPr/>
          </a:p>
        </p:txBody>
      </p:sp>
      <p:sp>
        <p:nvSpPr>
          <p:cNvPr id="163" name="Google Shape;163;p93"/>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8"/>
          <p:cNvSpPr txBox="1"/>
          <p:nvPr>
            <p:ph idx="10" type="dt"/>
          </p:nvPr>
        </p:nvSpPr>
        <p:spPr>
          <a:xfrm>
            <a:off x="838200" y="6480699"/>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2"/>
                </a:solidFill>
              </a:rPr>
              <a:t>5/13/2024</a:t>
            </a:r>
            <a:endParaRPr/>
          </a:p>
        </p:txBody>
      </p:sp>
      <p:sp>
        <p:nvSpPr>
          <p:cNvPr id="169" name="Google Shape;169;p38"/>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0" name="Google Shape;170;p38"/>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Use Cases</a:t>
            </a:r>
            <a:endParaRPr/>
          </a:p>
        </p:txBody>
      </p:sp>
      <p:sp>
        <p:nvSpPr>
          <p:cNvPr id="171" name="Google Shape;171;p38"/>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Utilities written in JavaScript for web  development:</a:t>
            </a:r>
            <a:endParaRPr/>
          </a:p>
          <a:p>
            <a:pPr indent="-342900" lvl="1" marL="914400" rtl="0" algn="l">
              <a:lnSpc>
                <a:spcPct val="90000"/>
              </a:lnSpc>
              <a:spcBef>
                <a:spcPts val="500"/>
              </a:spcBef>
              <a:spcAft>
                <a:spcPts val="0"/>
              </a:spcAft>
              <a:buSzPts val="1800"/>
              <a:buChar char="•"/>
            </a:pPr>
            <a:r>
              <a:rPr lang="en-US"/>
              <a:t>Bower, Grunt, Gulp, Yeoman etc.</a:t>
            </a:r>
            <a:endParaRPr/>
          </a:p>
          <a:p>
            <a:pPr indent="-342900" lvl="0" marL="457200" rtl="0" algn="l">
              <a:lnSpc>
                <a:spcPct val="90000"/>
              </a:lnSpc>
              <a:spcBef>
                <a:spcPts val="1000"/>
              </a:spcBef>
              <a:spcAft>
                <a:spcPts val="0"/>
              </a:spcAft>
              <a:buClr>
                <a:schemeClr val="dk1"/>
              </a:buClr>
              <a:buSzPts val="1800"/>
              <a:buChar char="•"/>
            </a:pPr>
            <a:r>
              <a:rPr lang="en-US"/>
              <a:t>Server-side Development</a:t>
            </a:r>
            <a:endParaRPr/>
          </a:p>
          <a:p>
            <a:pPr indent="-342900" lvl="1" marL="914400" rtl="0" algn="l">
              <a:lnSpc>
                <a:spcPct val="90000"/>
              </a:lnSpc>
              <a:spcBef>
                <a:spcPts val="500"/>
              </a:spcBef>
              <a:spcAft>
                <a:spcPts val="0"/>
              </a:spcAft>
              <a:buSzPts val="1800"/>
              <a:buChar char="•"/>
            </a:pPr>
            <a:r>
              <a:rPr lang="en-US"/>
              <a:t>Web server, Business logic, Database access</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9"/>
          <p:cNvSpPr txBox="1"/>
          <p:nvPr>
            <p:ph idx="10" type="dt"/>
          </p:nvPr>
        </p:nvSpPr>
        <p:spPr>
          <a:xfrm>
            <a:off x="838200" y="6480699"/>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2"/>
                </a:solidFill>
              </a:rPr>
              <a:t>5/13/2024</a:t>
            </a:r>
            <a:endParaRPr/>
          </a:p>
        </p:txBody>
      </p:sp>
      <p:sp>
        <p:nvSpPr>
          <p:cNvPr id="177" name="Google Shape;177;p39"/>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8" name="Google Shape;178;p39"/>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 Package Manager (NPM)</a:t>
            </a:r>
            <a:endParaRPr/>
          </a:p>
        </p:txBody>
      </p:sp>
      <p:sp>
        <p:nvSpPr>
          <p:cNvPr id="179" name="Google Shape;179;p39"/>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Node package manager (NPM): manages  ecosystem of node modules / packages</a:t>
            </a:r>
            <a:endParaRPr/>
          </a:p>
          <a:p>
            <a:pPr indent="-342900" lvl="0" marL="457200" rtl="0" algn="l">
              <a:lnSpc>
                <a:spcPct val="90000"/>
              </a:lnSpc>
              <a:spcBef>
                <a:spcPts val="1000"/>
              </a:spcBef>
              <a:spcAft>
                <a:spcPts val="0"/>
              </a:spcAft>
              <a:buClr>
                <a:schemeClr val="dk1"/>
              </a:buClr>
              <a:buSzPts val="1800"/>
              <a:buChar char="•"/>
            </a:pPr>
            <a:r>
              <a:rPr lang="en-US"/>
              <a:t>A package contains:</a:t>
            </a:r>
            <a:endParaRPr/>
          </a:p>
          <a:p>
            <a:pPr indent="-342900" lvl="1" marL="914400" rtl="0" algn="l">
              <a:lnSpc>
                <a:spcPct val="90000"/>
              </a:lnSpc>
              <a:spcBef>
                <a:spcPts val="500"/>
              </a:spcBef>
              <a:spcAft>
                <a:spcPts val="0"/>
              </a:spcAft>
              <a:buSzPts val="1800"/>
              <a:buChar char="•"/>
            </a:pPr>
            <a:r>
              <a:rPr lang="en-US"/>
              <a:t>JS files</a:t>
            </a:r>
            <a:endParaRPr/>
          </a:p>
          <a:p>
            <a:pPr indent="-342900" lvl="1" marL="914400" rtl="0" algn="l">
              <a:lnSpc>
                <a:spcPct val="90000"/>
              </a:lnSpc>
              <a:spcBef>
                <a:spcPts val="500"/>
              </a:spcBef>
              <a:spcAft>
                <a:spcPts val="0"/>
              </a:spcAft>
              <a:buSzPts val="1800"/>
              <a:buChar char="•"/>
            </a:pPr>
            <a:r>
              <a:rPr lang="en-US"/>
              <a:t>package.json (manifest)</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1"/>
          <p:cNvSpPr txBox="1"/>
          <p:nvPr>
            <p:ph idx="10" type="dt"/>
          </p:nvPr>
        </p:nvSpPr>
        <p:spPr>
          <a:xfrm>
            <a:off x="838200" y="6480699"/>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2"/>
                </a:solidFill>
              </a:rPr>
              <a:t>5/13/2024</a:t>
            </a:r>
            <a:endParaRPr/>
          </a:p>
        </p:txBody>
      </p:sp>
      <p:sp>
        <p:nvSpPr>
          <p:cNvPr id="185" name="Google Shape;185;p41"/>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6" name="Google Shape;186;p41"/>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package.json</a:t>
            </a:r>
            <a:endParaRPr/>
          </a:p>
        </p:txBody>
      </p:sp>
      <p:sp>
        <p:nvSpPr>
          <p:cNvPr id="187" name="Google Shape;187;p41"/>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A package.json file affords you a lot of great things:</a:t>
            </a:r>
            <a:endParaRPr/>
          </a:p>
          <a:p>
            <a:pPr indent="-342900" lvl="1" marL="914400" rtl="0" algn="l">
              <a:lnSpc>
                <a:spcPct val="90000"/>
              </a:lnSpc>
              <a:spcBef>
                <a:spcPts val="500"/>
              </a:spcBef>
              <a:spcAft>
                <a:spcPts val="0"/>
              </a:spcAft>
              <a:buSzPts val="1800"/>
              <a:buChar char="•"/>
            </a:pPr>
            <a:r>
              <a:rPr lang="en-US"/>
              <a:t>It serves as documentation for what packages your project  depends on.</a:t>
            </a:r>
            <a:endParaRPr/>
          </a:p>
          <a:p>
            <a:pPr indent="-342900" lvl="1" marL="914400" rtl="0" algn="l">
              <a:lnSpc>
                <a:spcPct val="90000"/>
              </a:lnSpc>
              <a:spcBef>
                <a:spcPts val="500"/>
              </a:spcBef>
              <a:spcAft>
                <a:spcPts val="0"/>
              </a:spcAft>
              <a:buSzPts val="1800"/>
              <a:buChar char="•"/>
            </a:pPr>
            <a:r>
              <a:rPr lang="en-US"/>
              <a:t>It allows you to specify the versions of a package that your  project can use using semantic versioning rules.</a:t>
            </a:r>
            <a:endParaRPr/>
          </a:p>
          <a:p>
            <a:pPr indent="-342900" lvl="1" marL="914400" rtl="0" algn="l">
              <a:lnSpc>
                <a:spcPct val="90000"/>
              </a:lnSpc>
              <a:spcBef>
                <a:spcPts val="500"/>
              </a:spcBef>
              <a:spcAft>
                <a:spcPts val="0"/>
              </a:spcAft>
              <a:buSzPts val="1800"/>
              <a:buChar char="•"/>
            </a:pPr>
            <a:r>
              <a:rPr lang="en-US"/>
              <a:t>Makes your build reproducible, which means that  its way easier to share with other developers.</a:t>
            </a:r>
            <a:endParaRPr/>
          </a:p>
          <a:p>
            <a:pPr indent="-342900" lvl="1" marL="914400" rtl="0" algn="l">
              <a:lnSpc>
                <a:spcPct val="90000"/>
              </a:lnSpc>
              <a:spcBef>
                <a:spcPts val="500"/>
              </a:spcBef>
              <a:spcAft>
                <a:spcPts val="0"/>
              </a:spcAft>
              <a:buSzPts val="1800"/>
              <a:buChar char="•"/>
            </a:pPr>
            <a:r>
              <a:rPr lang="en-US"/>
              <a:t>Source: </a:t>
            </a:r>
            <a:r>
              <a:rPr lang="en-US" u="sng">
                <a:solidFill>
                  <a:schemeClr val="hlink"/>
                </a:solidFill>
                <a:hlinkClick r:id="rId3"/>
              </a:rPr>
              <a:t>https://docs.npmjs.com/getting-started/using-a-package.json</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4"/>
          <p:cNvSpPr txBox="1"/>
          <p:nvPr>
            <p:ph type="ctrTitle"/>
          </p:nvPr>
        </p:nvSpPr>
        <p:spPr>
          <a:xfrm>
            <a:off x="1161393" y="2241458"/>
            <a:ext cx="9869214" cy="1774360"/>
          </a:xfrm>
          <a:prstGeom prst="rect">
            <a:avLst/>
          </a:prstGeom>
          <a:gradFill>
            <a:gsLst>
              <a:gs pos="0">
                <a:srgbClr val="F6F9FC"/>
              </a:gs>
              <a:gs pos="74000">
                <a:srgbClr val="B3D1EC"/>
              </a:gs>
              <a:gs pos="83000">
                <a:srgbClr val="B3D1EC"/>
              </a:gs>
              <a:gs pos="100000">
                <a:srgbClr val="CCE0F2"/>
              </a:gs>
            </a:gsLst>
            <a:lin ang="5400000" scaled="0"/>
          </a:gra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sz="4400">
                <a:solidFill>
                  <a:srgbClr val="002060"/>
                </a:solidFill>
                <a:latin typeface="Arial"/>
                <a:ea typeface="Arial"/>
                <a:cs typeface="Arial"/>
                <a:sym typeface="Arial"/>
              </a:rPr>
              <a:t>Exercise: Setting up </a:t>
            </a:r>
            <a:br>
              <a:rPr b="1" lang="en-US" sz="4400">
                <a:solidFill>
                  <a:srgbClr val="002060"/>
                </a:solidFill>
                <a:latin typeface="Arial"/>
                <a:ea typeface="Arial"/>
                <a:cs typeface="Arial"/>
                <a:sym typeface="Arial"/>
              </a:rPr>
            </a:br>
            <a:r>
              <a:rPr b="1" lang="en-US" sz="4400">
                <a:solidFill>
                  <a:srgbClr val="002060"/>
                </a:solidFill>
                <a:latin typeface="Arial"/>
                <a:ea typeface="Arial"/>
                <a:cs typeface="Arial"/>
                <a:sym typeface="Arial"/>
              </a:rPr>
              <a:t>a NodeJS 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5"/>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Event Loop</a:t>
            </a:r>
            <a:endParaRPr/>
          </a:p>
        </p:txBody>
      </p:sp>
      <p:sp>
        <p:nvSpPr>
          <p:cNvPr id="199" name="Google Shape;199;p95"/>
          <p:cNvSpPr txBox="1"/>
          <p:nvPr>
            <p:ph idx="1" type="body"/>
          </p:nvPr>
        </p:nvSpPr>
        <p:spPr>
          <a:xfrm>
            <a:off x="838200" y="1535811"/>
            <a:ext cx="5183444"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120000"/>
              </a:lnSpc>
              <a:spcBef>
                <a:spcPts val="1000"/>
              </a:spcBef>
              <a:spcAft>
                <a:spcPts val="0"/>
              </a:spcAft>
              <a:buSzPts val="1800"/>
              <a:buChar char="•"/>
            </a:pPr>
            <a:r>
              <a:rPr lang="en-US"/>
              <a:t>The event loop allows Node.js to perform non-blocking I/O operations despite JavaScript's single-threaded nature by offloading duties to the system kernel wherever possible.</a:t>
            </a:r>
            <a:endParaRPr/>
          </a:p>
        </p:txBody>
      </p:sp>
      <p:sp>
        <p:nvSpPr>
          <p:cNvPr id="200" name="Google Shape;200;p95"/>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1" name="Google Shape;201;p95"/>
          <p:cNvPicPr preferRelativeResize="0"/>
          <p:nvPr/>
        </p:nvPicPr>
        <p:blipFill rotWithShape="1">
          <a:blip r:embed="rId3">
            <a:alphaModFix/>
          </a:blip>
          <a:srcRect b="0" l="0" r="0" t="0"/>
          <a:stretch/>
        </p:blipFill>
        <p:spPr>
          <a:xfrm>
            <a:off x="6376835" y="123399"/>
            <a:ext cx="5490702" cy="3088056"/>
          </a:xfrm>
          <a:prstGeom prst="rect">
            <a:avLst/>
          </a:prstGeom>
          <a:noFill/>
          <a:ln>
            <a:noFill/>
          </a:ln>
        </p:spPr>
      </p:pic>
      <p:pic>
        <p:nvPicPr>
          <p:cNvPr id="202" name="Google Shape;202;p95"/>
          <p:cNvPicPr preferRelativeResize="0"/>
          <p:nvPr/>
        </p:nvPicPr>
        <p:blipFill rotWithShape="1">
          <a:blip r:embed="rId4">
            <a:alphaModFix/>
          </a:blip>
          <a:srcRect b="0" l="0" r="0" t="0"/>
          <a:stretch/>
        </p:blipFill>
        <p:spPr>
          <a:xfrm>
            <a:off x="6376835" y="3392644"/>
            <a:ext cx="5490702" cy="30880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6"/>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Event Loop – cont’d</a:t>
            </a:r>
            <a:endParaRPr/>
          </a:p>
        </p:txBody>
      </p:sp>
      <p:sp>
        <p:nvSpPr>
          <p:cNvPr id="208" name="Google Shape;208;p96"/>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9" name="Google Shape;209;p96"/>
          <p:cNvPicPr preferRelativeResize="0"/>
          <p:nvPr/>
        </p:nvPicPr>
        <p:blipFill rotWithShape="1">
          <a:blip r:embed="rId3">
            <a:alphaModFix/>
          </a:blip>
          <a:srcRect b="0" l="0" r="0" t="0"/>
          <a:stretch/>
        </p:blipFill>
        <p:spPr>
          <a:xfrm>
            <a:off x="759541" y="1706886"/>
            <a:ext cx="6123993" cy="3444228"/>
          </a:xfrm>
          <a:prstGeom prst="rect">
            <a:avLst/>
          </a:prstGeom>
          <a:noFill/>
          <a:ln>
            <a:noFill/>
          </a:ln>
        </p:spPr>
      </p:pic>
      <p:pic>
        <p:nvPicPr>
          <p:cNvPr id="210" name="Google Shape;210;p96"/>
          <p:cNvPicPr preferRelativeResize="0"/>
          <p:nvPr/>
        </p:nvPicPr>
        <p:blipFill rotWithShape="1">
          <a:blip r:embed="rId4">
            <a:alphaModFix/>
          </a:blip>
          <a:srcRect b="0" l="0" r="0" t="0"/>
          <a:stretch/>
        </p:blipFill>
        <p:spPr>
          <a:xfrm>
            <a:off x="7056490" y="620209"/>
            <a:ext cx="4926716" cy="2770861"/>
          </a:xfrm>
          <a:prstGeom prst="rect">
            <a:avLst/>
          </a:prstGeom>
          <a:noFill/>
          <a:ln>
            <a:noFill/>
          </a:ln>
        </p:spPr>
      </p:pic>
      <p:pic>
        <p:nvPicPr>
          <p:cNvPr id="211" name="Google Shape;211;p96"/>
          <p:cNvPicPr preferRelativeResize="0"/>
          <p:nvPr/>
        </p:nvPicPr>
        <p:blipFill rotWithShape="1">
          <a:blip r:embed="rId5">
            <a:alphaModFix/>
          </a:blip>
          <a:srcRect b="0" l="0" r="0" t="0"/>
          <a:stretch/>
        </p:blipFill>
        <p:spPr>
          <a:xfrm>
            <a:off x="7056490" y="3622600"/>
            <a:ext cx="4926716" cy="27708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7"/>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Event Loop and Emitters</a:t>
            </a:r>
            <a:endParaRPr/>
          </a:p>
        </p:txBody>
      </p:sp>
      <p:sp>
        <p:nvSpPr>
          <p:cNvPr id="217" name="Google Shape;217;p97"/>
          <p:cNvSpPr txBox="1"/>
          <p:nvPr>
            <p:ph idx="1" type="body"/>
          </p:nvPr>
        </p:nvSpPr>
        <p:spPr>
          <a:xfrm>
            <a:off x="838199" y="1535810"/>
            <a:ext cx="10493829" cy="5322189"/>
          </a:xfrm>
          <a:prstGeom prst="rect">
            <a:avLst/>
          </a:prstGeom>
          <a:noFill/>
          <a:ln>
            <a:noFill/>
          </a:ln>
        </p:spPr>
        <p:txBody>
          <a:bodyPr anchorCtr="0" anchor="t" bIns="45700" lIns="91425" spcFirstLastPara="1" rIns="91425" wrap="square" tIns="45700">
            <a:normAutofit/>
          </a:bodyPr>
          <a:lstStyle/>
          <a:p>
            <a:pPr indent="-342900" lvl="0" marL="457200" rtl="0" algn="just">
              <a:lnSpc>
                <a:spcPct val="100000"/>
              </a:lnSpc>
              <a:spcBef>
                <a:spcPts val="1000"/>
              </a:spcBef>
              <a:spcAft>
                <a:spcPts val="0"/>
              </a:spcAft>
              <a:buSzPts val="1800"/>
              <a:buChar char="•"/>
            </a:pPr>
            <a:r>
              <a:rPr lang="en-US"/>
              <a:t>Node.js offers events and callbacks to let users accomplish this. The event loop is an infinite loop that, after searching the event queue for any triggered events, executes those that are discovered and deletes them from the queue.</a:t>
            </a:r>
            <a:endParaRPr/>
          </a:p>
          <a:p>
            <a:pPr indent="-228600" lvl="0" marL="457200" rtl="0" algn="just">
              <a:lnSpc>
                <a:spcPct val="90000"/>
              </a:lnSpc>
              <a:spcBef>
                <a:spcPts val="1000"/>
              </a:spcBef>
              <a:spcAft>
                <a:spcPts val="0"/>
              </a:spcAft>
              <a:buSzPts val="1800"/>
              <a:buNone/>
            </a:pPr>
            <a:r>
              <a:t/>
            </a:r>
            <a:endParaRPr/>
          </a:p>
        </p:txBody>
      </p:sp>
      <p:sp>
        <p:nvSpPr>
          <p:cNvPr id="218" name="Google Shape;218;p97"/>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8"/>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Event Loop and Emitters – cont’d</a:t>
            </a:r>
            <a:endParaRPr/>
          </a:p>
        </p:txBody>
      </p:sp>
      <p:sp>
        <p:nvSpPr>
          <p:cNvPr id="224" name="Google Shape;224;p98"/>
          <p:cNvSpPr txBox="1"/>
          <p:nvPr>
            <p:ph idx="1" type="body"/>
          </p:nvPr>
        </p:nvSpPr>
        <p:spPr>
          <a:xfrm>
            <a:off x="838200" y="1535810"/>
            <a:ext cx="7332406" cy="5322189"/>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Char char="•"/>
            </a:pPr>
            <a:r>
              <a:rPr lang="en-US"/>
              <a:t>Phases in Event Loop</a:t>
            </a:r>
            <a:endParaRPr/>
          </a:p>
          <a:p>
            <a:pPr indent="-342900" lvl="1" marL="914400" rtl="0" algn="just">
              <a:lnSpc>
                <a:spcPct val="90000"/>
              </a:lnSpc>
              <a:spcBef>
                <a:spcPts val="500"/>
              </a:spcBef>
              <a:spcAft>
                <a:spcPts val="0"/>
              </a:spcAft>
              <a:buSzPts val="1800"/>
              <a:buChar char="•"/>
            </a:pPr>
            <a:r>
              <a:rPr lang="en-US"/>
              <a:t>1. </a:t>
            </a:r>
            <a:r>
              <a:rPr b="1" lang="en-US"/>
              <a:t>Timers</a:t>
            </a:r>
            <a:r>
              <a:rPr lang="en-US"/>
              <a:t>: The setTimeout() and setInterval()-scheduled callbacks are executed at this stage. Timer callbacks are created by the setTimeout() and setInterval() functions, and they attempt to run as soon as the specified time has eclapsed</a:t>
            </a:r>
            <a:endParaRPr/>
          </a:p>
          <a:p>
            <a:pPr indent="-342900" lvl="1" marL="914400" rtl="0" algn="just">
              <a:lnSpc>
                <a:spcPct val="90000"/>
              </a:lnSpc>
              <a:spcBef>
                <a:spcPts val="500"/>
              </a:spcBef>
              <a:spcAft>
                <a:spcPts val="0"/>
              </a:spcAft>
              <a:buSzPts val="1800"/>
              <a:buChar char="•"/>
            </a:pPr>
            <a:r>
              <a:rPr lang="en-US"/>
              <a:t>2. </a:t>
            </a:r>
            <a:r>
              <a:rPr b="1" lang="en-US"/>
              <a:t>Pending Callbacks</a:t>
            </a:r>
            <a:r>
              <a:rPr lang="en-US"/>
              <a:t>: The deferred callbacks' execution happens at this stage.</a:t>
            </a:r>
            <a:endParaRPr/>
          </a:p>
          <a:p>
            <a:pPr indent="-342900" lvl="1" marL="914400" rtl="0" algn="just">
              <a:lnSpc>
                <a:spcPct val="90000"/>
              </a:lnSpc>
              <a:spcBef>
                <a:spcPts val="500"/>
              </a:spcBef>
              <a:spcAft>
                <a:spcPts val="0"/>
              </a:spcAft>
              <a:buSzPts val="1800"/>
              <a:buChar char="•"/>
            </a:pPr>
            <a:r>
              <a:rPr lang="en-US"/>
              <a:t>3. </a:t>
            </a:r>
            <a:r>
              <a:rPr b="1" lang="en-US"/>
              <a:t>Poll</a:t>
            </a:r>
            <a:r>
              <a:rPr lang="en-US"/>
              <a:t>: It executes I/O callbacks and fetches fresh I/O events.</a:t>
            </a:r>
            <a:endParaRPr/>
          </a:p>
          <a:p>
            <a:pPr indent="-342900" lvl="1" marL="914400" rtl="0" algn="just">
              <a:lnSpc>
                <a:spcPct val="90000"/>
              </a:lnSpc>
              <a:spcBef>
                <a:spcPts val="500"/>
              </a:spcBef>
              <a:spcAft>
                <a:spcPts val="0"/>
              </a:spcAft>
              <a:buSzPts val="1800"/>
              <a:buChar char="•"/>
            </a:pPr>
            <a:r>
              <a:rPr lang="en-US"/>
              <a:t>4. </a:t>
            </a:r>
            <a:r>
              <a:rPr b="1" lang="en-US"/>
              <a:t>Check</a:t>
            </a:r>
            <a:r>
              <a:rPr lang="en-US"/>
              <a:t>: Here, setImmediate() callbacks are triggered.</a:t>
            </a:r>
            <a:endParaRPr/>
          </a:p>
          <a:p>
            <a:pPr indent="-342900" lvl="1" marL="914400" rtl="0" algn="just">
              <a:lnSpc>
                <a:spcPct val="90000"/>
              </a:lnSpc>
              <a:spcBef>
                <a:spcPts val="500"/>
              </a:spcBef>
              <a:spcAft>
                <a:spcPts val="0"/>
              </a:spcAft>
              <a:buSzPts val="1800"/>
              <a:buChar char="•"/>
            </a:pPr>
            <a:r>
              <a:rPr lang="en-US"/>
              <a:t>5. </a:t>
            </a:r>
            <a:r>
              <a:rPr b="1" lang="en-US"/>
              <a:t>Close callbacks</a:t>
            </a:r>
            <a:r>
              <a:rPr lang="en-US"/>
              <a:t>: Socket.on ('close'), for example, is one of the close callbacks.</a:t>
            </a:r>
            <a:endParaRPr/>
          </a:p>
          <a:p>
            <a:pPr indent="-228600" lvl="0" marL="457200" rtl="0" algn="just">
              <a:lnSpc>
                <a:spcPct val="90000"/>
              </a:lnSpc>
              <a:spcBef>
                <a:spcPts val="1000"/>
              </a:spcBef>
              <a:spcAft>
                <a:spcPts val="0"/>
              </a:spcAft>
              <a:buSzPts val="1800"/>
              <a:buNone/>
            </a:pPr>
            <a:r>
              <a:t/>
            </a:r>
            <a:endParaRPr/>
          </a:p>
        </p:txBody>
      </p:sp>
      <p:sp>
        <p:nvSpPr>
          <p:cNvPr id="225" name="Google Shape;225;p98"/>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6" name="Google Shape;226;p98"/>
          <p:cNvPicPr preferRelativeResize="0"/>
          <p:nvPr/>
        </p:nvPicPr>
        <p:blipFill rotWithShape="1">
          <a:blip r:embed="rId3">
            <a:alphaModFix/>
          </a:blip>
          <a:srcRect b="0" l="0" r="0" t="0"/>
          <a:stretch/>
        </p:blipFill>
        <p:spPr>
          <a:xfrm>
            <a:off x="8475372" y="1535811"/>
            <a:ext cx="3716628" cy="38424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9"/>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Enviroment Setup</a:t>
            </a:r>
            <a:endParaRPr/>
          </a:p>
        </p:txBody>
      </p:sp>
      <p:sp>
        <p:nvSpPr>
          <p:cNvPr id="232" name="Google Shape;232;p99"/>
          <p:cNvSpPr txBox="1"/>
          <p:nvPr>
            <p:ph idx="1" type="body"/>
          </p:nvPr>
        </p:nvSpPr>
        <p:spPr>
          <a:xfrm>
            <a:off x="838200" y="1535810"/>
            <a:ext cx="10515600" cy="4944889"/>
          </a:xfrm>
          <a:prstGeom prst="rect">
            <a:avLst/>
          </a:prstGeom>
          <a:noFill/>
          <a:ln>
            <a:noFill/>
          </a:ln>
        </p:spPr>
        <p:txBody>
          <a:bodyPr anchorCtr="0" anchor="t" bIns="45700" lIns="91425" spcFirstLastPara="1" rIns="91425" wrap="square" tIns="45700">
            <a:normAutofit fontScale="77500" lnSpcReduction="20000"/>
          </a:bodyPr>
          <a:lstStyle/>
          <a:p>
            <a:pPr indent="-342900" lvl="0" marL="457200" rtl="0" algn="just">
              <a:lnSpc>
                <a:spcPct val="90000"/>
              </a:lnSpc>
              <a:spcBef>
                <a:spcPts val="1000"/>
              </a:spcBef>
              <a:spcAft>
                <a:spcPts val="0"/>
              </a:spcAft>
              <a:buSzPct val="82949"/>
              <a:buChar char="•"/>
            </a:pPr>
            <a:r>
              <a:rPr lang="en-US"/>
              <a:t>Link Download and Install NodeJS: </a:t>
            </a:r>
            <a:r>
              <a:rPr lang="en-US" u="sng">
                <a:solidFill>
                  <a:schemeClr val="hlink"/>
                </a:solidFill>
                <a:hlinkClick r:id="rId3"/>
              </a:rPr>
              <a:t>https://nodejs.org/</a:t>
            </a:r>
            <a:r>
              <a:rPr lang="en-US"/>
              <a:t> </a:t>
            </a:r>
            <a:endParaRPr/>
          </a:p>
          <a:p>
            <a:pPr indent="-342900" lvl="0" marL="457200" rtl="0" algn="just">
              <a:lnSpc>
                <a:spcPct val="90000"/>
              </a:lnSpc>
              <a:spcBef>
                <a:spcPts val="1000"/>
              </a:spcBef>
              <a:spcAft>
                <a:spcPts val="0"/>
              </a:spcAft>
              <a:buSzPct val="82949"/>
              <a:buChar char="•"/>
            </a:pPr>
            <a:r>
              <a:rPr lang="en-US"/>
              <a:t>Node Package Manager (NPM) offers two primary features:</a:t>
            </a:r>
            <a:endParaRPr/>
          </a:p>
          <a:p>
            <a:pPr indent="-342900" lvl="1" marL="914400" rtl="0" algn="just">
              <a:lnSpc>
                <a:spcPct val="90000"/>
              </a:lnSpc>
              <a:spcBef>
                <a:spcPts val="500"/>
              </a:spcBef>
              <a:spcAft>
                <a:spcPts val="0"/>
              </a:spcAft>
              <a:buSzPct val="96774"/>
              <a:buChar char="•"/>
            </a:pPr>
            <a:r>
              <a:rPr lang="en-US"/>
              <a:t>Node.js packages and modules' online repositories, searchable via search.nodejs.org. </a:t>
            </a:r>
            <a:endParaRPr/>
          </a:p>
          <a:p>
            <a:pPr indent="-342900" lvl="1" marL="914400" rtl="0" algn="just">
              <a:lnSpc>
                <a:spcPct val="90000"/>
              </a:lnSpc>
              <a:spcBef>
                <a:spcPts val="500"/>
              </a:spcBef>
              <a:spcAft>
                <a:spcPts val="0"/>
              </a:spcAft>
              <a:buSzPct val="96774"/>
              <a:buChar char="•"/>
            </a:pPr>
            <a:r>
              <a:rPr lang="en-US"/>
              <a:t>A command-line tool for managing Node.js package dependencies, version control, and installation.</a:t>
            </a:r>
            <a:endParaRPr/>
          </a:p>
          <a:p>
            <a:pPr indent="-342900" lvl="1" marL="914400" rtl="0" algn="just">
              <a:lnSpc>
                <a:spcPct val="90000"/>
              </a:lnSpc>
              <a:spcBef>
                <a:spcPts val="500"/>
              </a:spcBef>
              <a:spcAft>
                <a:spcPts val="0"/>
              </a:spcAft>
              <a:buSzPct val="96774"/>
              <a:buChar char="•"/>
            </a:pPr>
            <a:r>
              <a:rPr lang="en-US"/>
              <a:t>A package contains:</a:t>
            </a:r>
            <a:endParaRPr/>
          </a:p>
          <a:p>
            <a:pPr indent="-342900" lvl="2" marL="1371600" rtl="0" algn="just">
              <a:lnSpc>
                <a:spcPct val="90000"/>
              </a:lnSpc>
              <a:spcBef>
                <a:spcPts val="500"/>
              </a:spcBef>
              <a:spcAft>
                <a:spcPts val="0"/>
              </a:spcAft>
              <a:buSzPct val="116129"/>
              <a:buChar char="•"/>
            </a:pPr>
            <a:r>
              <a:rPr lang="en-US"/>
              <a:t>JS files</a:t>
            </a:r>
            <a:endParaRPr/>
          </a:p>
          <a:p>
            <a:pPr indent="-342900" lvl="2" marL="1371600" rtl="0" algn="just">
              <a:lnSpc>
                <a:spcPct val="90000"/>
              </a:lnSpc>
              <a:spcBef>
                <a:spcPts val="500"/>
              </a:spcBef>
              <a:spcAft>
                <a:spcPts val="0"/>
              </a:spcAft>
              <a:buSzPct val="116129"/>
              <a:buChar char="•"/>
            </a:pPr>
            <a:r>
              <a:rPr lang="en-US"/>
              <a:t>package.json (manifest)</a:t>
            </a:r>
            <a:endParaRPr/>
          </a:p>
          <a:p>
            <a:pPr indent="-342900" lvl="1" marL="914400" rtl="0" algn="just">
              <a:lnSpc>
                <a:spcPct val="90000"/>
              </a:lnSpc>
              <a:spcBef>
                <a:spcPts val="500"/>
              </a:spcBef>
              <a:spcAft>
                <a:spcPts val="0"/>
              </a:spcAft>
              <a:buSzPct val="96774"/>
              <a:buChar char="•"/>
            </a:pPr>
            <a:r>
              <a:rPr lang="en-US"/>
              <a:t>npm –version</a:t>
            </a:r>
            <a:endParaRPr/>
          </a:p>
          <a:p>
            <a:pPr indent="-342900" lvl="0" marL="457200" rtl="0" algn="just">
              <a:lnSpc>
                <a:spcPct val="90000"/>
              </a:lnSpc>
              <a:spcBef>
                <a:spcPts val="1000"/>
              </a:spcBef>
              <a:spcAft>
                <a:spcPts val="0"/>
              </a:spcAft>
              <a:buSzPct val="82949"/>
              <a:buChar char="•"/>
            </a:pPr>
            <a:r>
              <a:rPr lang="en-US"/>
              <a:t>package.json</a:t>
            </a:r>
            <a:endParaRPr/>
          </a:p>
          <a:p>
            <a:pPr indent="-342900" lvl="1" marL="914400" rtl="0" algn="just">
              <a:lnSpc>
                <a:spcPct val="90000"/>
              </a:lnSpc>
              <a:spcBef>
                <a:spcPts val="500"/>
              </a:spcBef>
              <a:spcAft>
                <a:spcPts val="0"/>
              </a:spcAft>
              <a:buSzPct val="96774"/>
              <a:buChar char="•"/>
            </a:pPr>
            <a:r>
              <a:rPr lang="en-US"/>
              <a:t>is used to specify a package's properties</a:t>
            </a:r>
            <a:endParaRPr/>
          </a:p>
          <a:p>
            <a:pPr indent="-342900" lvl="0" marL="457200" rtl="0" algn="just">
              <a:lnSpc>
                <a:spcPct val="90000"/>
              </a:lnSpc>
              <a:spcBef>
                <a:spcPts val="1000"/>
              </a:spcBef>
              <a:spcAft>
                <a:spcPts val="0"/>
              </a:spcAft>
              <a:buSzPct val="82949"/>
              <a:buChar char="•"/>
            </a:pPr>
            <a:r>
              <a:rPr lang="en-US"/>
              <a:t>Initializing package.json</a:t>
            </a:r>
            <a:endParaRPr/>
          </a:p>
          <a:p>
            <a:pPr indent="-342900" lvl="1" marL="914400" rtl="0" algn="just">
              <a:lnSpc>
                <a:spcPct val="90000"/>
              </a:lnSpc>
              <a:spcBef>
                <a:spcPts val="500"/>
              </a:spcBef>
              <a:spcAft>
                <a:spcPts val="0"/>
              </a:spcAft>
              <a:buSzPct val="96774"/>
              <a:buChar char="•"/>
            </a:pPr>
            <a:r>
              <a:rPr lang="en-US"/>
              <a:t>To initialize a package.json file for your  project, type at the prompt in your project  directory:</a:t>
            </a:r>
            <a:endParaRPr/>
          </a:p>
          <a:p>
            <a:pPr indent="-342900" lvl="0" marL="457200" rtl="0" algn="just">
              <a:lnSpc>
                <a:spcPct val="90000"/>
              </a:lnSpc>
              <a:spcBef>
                <a:spcPts val="1000"/>
              </a:spcBef>
              <a:spcAft>
                <a:spcPts val="0"/>
              </a:spcAft>
              <a:buSzPct val="82949"/>
              <a:buChar char="•"/>
            </a:pPr>
            <a:r>
              <a:rPr lang="en-US"/>
              <a:t>npm init</a:t>
            </a:r>
            <a:endParaRPr/>
          </a:p>
          <a:p>
            <a:pPr indent="-342900" lvl="1" marL="914400" rtl="0" algn="just">
              <a:lnSpc>
                <a:spcPct val="90000"/>
              </a:lnSpc>
              <a:spcBef>
                <a:spcPts val="500"/>
              </a:spcBef>
              <a:spcAft>
                <a:spcPts val="0"/>
              </a:spcAft>
              <a:buSzPct val="96774"/>
              <a:buChar char="•"/>
            </a:pPr>
            <a:r>
              <a:rPr lang="en-US"/>
              <a:t>Follow along and answer the prompts to initialize</a:t>
            </a:r>
            <a:endParaRPr/>
          </a:p>
          <a:p>
            <a:pPr indent="-228600" lvl="0" marL="457200" rtl="0" algn="just">
              <a:lnSpc>
                <a:spcPct val="90000"/>
              </a:lnSpc>
              <a:spcBef>
                <a:spcPts val="1000"/>
              </a:spcBef>
              <a:spcAft>
                <a:spcPts val="0"/>
              </a:spcAft>
              <a:buSzPct val="82949"/>
              <a:buNone/>
            </a:pPr>
            <a:r>
              <a:t/>
            </a:r>
            <a:endParaRPr/>
          </a:p>
        </p:txBody>
      </p:sp>
      <p:sp>
        <p:nvSpPr>
          <p:cNvPr id="233" name="Google Shape;233;p99"/>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4" name="Google Shape;234;p99"/>
          <p:cNvPicPr preferRelativeResize="0"/>
          <p:nvPr/>
        </p:nvPicPr>
        <p:blipFill rotWithShape="1">
          <a:blip r:embed="rId4">
            <a:alphaModFix/>
          </a:blip>
          <a:srcRect b="5792" l="0" r="0" t="0"/>
          <a:stretch/>
        </p:blipFill>
        <p:spPr>
          <a:xfrm>
            <a:off x="7319690" y="2862658"/>
            <a:ext cx="4034110" cy="2136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 name="Google Shape;99;p2"/>
          <p:cNvSpPr txBox="1"/>
          <p:nvPr>
            <p:ph idx="1" type="body"/>
          </p:nvPr>
        </p:nvSpPr>
        <p:spPr>
          <a:xfrm>
            <a:off x="714703" y="1424123"/>
            <a:ext cx="11066792" cy="4933134"/>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rgbClr val="973735"/>
              </a:buClr>
              <a:buSzPts val="1400"/>
              <a:buFont typeface="Noto Sans Symbols"/>
              <a:buChar char="◆"/>
            </a:pPr>
            <a:r>
              <a:rPr lang="en-US"/>
              <a:t>Introduction to NodeJS</a:t>
            </a:r>
            <a:endParaRPr/>
          </a:p>
          <a:p>
            <a:pPr indent="-342900" lvl="0" marL="342900" rtl="0" algn="l">
              <a:lnSpc>
                <a:spcPct val="120000"/>
              </a:lnSpc>
              <a:spcBef>
                <a:spcPts val="0"/>
              </a:spcBef>
              <a:spcAft>
                <a:spcPts val="0"/>
              </a:spcAft>
              <a:buClr>
                <a:srgbClr val="973735"/>
              </a:buClr>
              <a:buSzPts val="1400"/>
              <a:buFont typeface="Noto Sans Symbols"/>
              <a:buChar char="◆"/>
            </a:pPr>
            <a:r>
              <a:rPr lang="en-US"/>
              <a:t>Features Of Node.Js</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Single Threaded but Highly Scalable</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Event-driven and Asynchronous</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Event Loop What is FullStack?</a:t>
            </a:r>
            <a:endParaRPr/>
          </a:p>
          <a:p>
            <a:pPr indent="-342900" lvl="0" marL="342900" rtl="0" algn="l">
              <a:lnSpc>
                <a:spcPct val="120000"/>
              </a:lnSpc>
              <a:spcBef>
                <a:spcPts val="1000"/>
              </a:spcBef>
              <a:spcAft>
                <a:spcPts val="0"/>
              </a:spcAft>
              <a:buClr>
                <a:srgbClr val="973735"/>
              </a:buClr>
              <a:buSzPts val="1400"/>
              <a:buFont typeface="Noto Sans Symbols"/>
              <a:buChar char="◆"/>
            </a:pPr>
            <a:r>
              <a:rPr lang="en-US"/>
              <a:t>Node.Js - Environment Setup </a:t>
            </a:r>
            <a:endParaRPr/>
          </a:p>
          <a:p>
            <a:pPr indent="-342900" lvl="1" marL="800100" rtl="0" algn="l">
              <a:lnSpc>
                <a:spcPct val="120000"/>
              </a:lnSpc>
              <a:spcBef>
                <a:spcPts val="500"/>
              </a:spcBef>
              <a:spcAft>
                <a:spcPts val="0"/>
              </a:spcAft>
              <a:buClr>
                <a:srgbClr val="973735"/>
              </a:buClr>
              <a:buSzPts val="1400"/>
              <a:buFont typeface="Noto Sans Symbols"/>
              <a:buChar char="◆"/>
            </a:pPr>
            <a:r>
              <a:rPr lang="en-US"/>
              <a:t>Setting up Node.js and NPM</a:t>
            </a:r>
            <a:endParaRPr/>
          </a:p>
          <a:p>
            <a:pPr indent="-342900" lvl="1" marL="800100" rtl="0" algn="l">
              <a:lnSpc>
                <a:spcPct val="120000"/>
              </a:lnSpc>
              <a:spcBef>
                <a:spcPts val="500"/>
              </a:spcBef>
              <a:spcAft>
                <a:spcPts val="0"/>
              </a:spcAft>
              <a:buClr>
                <a:srgbClr val="973735"/>
              </a:buClr>
              <a:buSzPts val="1400"/>
              <a:buFont typeface="Noto Sans Symbols"/>
              <a:buChar char="◆"/>
            </a:pPr>
            <a:r>
              <a:rPr lang="en-US"/>
              <a:t>Basics of Node.js and NPM</a:t>
            </a:r>
            <a:endParaRPr/>
          </a:p>
          <a:p>
            <a:pPr indent="-342900" lvl="0" marL="342900" rtl="0" algn="l">
              <a:lnSpc>
                <a:spcPct val="120000"/>
              </a:lnSpc>
              <a:spcBef>
                <a:spcPts val="1000"/>
              </a:spcBef>
              <a:spcAft>
                <a:spcPts val="0"/>
              </a:spcAft>
              <a:buClr>
                <a:srgbClr val="973735"/>
              </a:buClr>
              <a:buSzPts val="1400"/>
              <a:buFont typeface="Noto Sans Symbols"/>
              <a:buChar char="◆"/>
            </a:pPr>
            <a:r>
              <a:rPr lang="en-US"/>
              <a:t>Node.Js - First Application</a:t>
            </a:r>
            <a:endParaRPr/>
          </a:p>
        </p:txBody>
      </p:sp>
      <p:sp>
        <p:nvSpPr>
          <p:cNvPr id="100" name="Google Shape;100;p2"/>
          <p:cNvSpPr txBox="1"/>
          <p:nvPr>
            <p:ph type="title"/>
          </p:nvPr>
        </p:nvSpPr>
        <p:spPr>
          <a:xfrm>
            <a:off x="838200" y="611076"/>
            <a:ext cx="10379025" cy="748017"/>
          </a:xfrm>
          <a:prstGeom prst="rect">
            <a:avLst/>
          </a:prstGeom>
          <a:solidFill>
            <a:schemeClr val="l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en-US" sz="4000"/>
              <a:t>Objectives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00"/>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First Application</a:t>
            </a:r>
            <a:endParaRPr/>
          </a:p>
        </p:txBody>
      </p:sp>
      <p:sp>
        <p:nvSpPr>
          <p:cNvPr id="240" name="Google Shape;240;p100"/>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Npm init</a:t>
            </a:r>
            <a:endParaRPr/>
          </a:p>
          <a:p>
            <a:pPr indent="-228600" lvl="0" marL="457200" rtl="0" algn="just">
              <a:lnSpc>
                <a:spcPct val="90000"/>
              </a:lnSpc>
              <a:spcBef>
                <a:spcPts val="1000"/>
              </a:spcBef>
              <a:spcAft>
                <a:spcPts val="0"/>
              </a:spcAft>
              <a:buSzPts val="1800"/>
              <a:buNone/>
            </a:pPr>
            <a:r>
              <a:t/>
            </a:r>
            <a:endParaRPr/>
          </a:p>
          <a:p>
            <a:pPr indent="-228600" lvl="0" marL="457200" rtl="0" algn="just">
              <a:lnSpc>
                <a:spcPct val="90000"/>
              </a:lnSpc>
              <a:spcBef>
                <a:spcPts val="1000"/>
              </a:spcBef>
              <a:spcAft>
                <a:spcPts val="0"/>
              </a:spcAft>
              <a:buSzPts val="1800"/>
              <a:buNone/>
            </a:pPr>
            <a:r>
              <a:t/>
            </a:r>
            <a:endParaRPr/>
          </a:p>
          <a:p>
            <a:pPr indent="-228600" lvl="0" marL="457200" rtl="0" algn="just">
              <a:lnSpc>
                <a:spcPct val="90000"/>
              </a:lnSpc>
              <a:spcBef>
                <a:spcPts val="1000"/>
              </a:spcBef>
              <a:spcAft>
                <a:spcPts val="0"/>
              </a:spcAft>
              <a:buSzPts val="1800"/>
              <a:buNone/>
            </a:pPr>
            <a:r>
              <a:t/>
            </a:r>
            <a:endParaRPr/>
          </a:p>
          <a:p>
            <a:pPr indent="-228600" lvl="0" marL="457200" rtl="0" algn="just">
              <a:lnSpc>
                <a:spcPct val="90000"/>
              </a:lnSpc>
              <a:spcBef>
                <a:spcPts val="1000"/>
              </a:spcBef>
              <a:spcAft>
                <a:spcPts val="0"/>
              </a:spcAft>
              <a:buSzPts val="1800"/>
              <a:buNone/>
            </a:pPr>
            <a:r>
              <a:t/>
            </a:r>
            <a:endParaRPr/>
          </a:p>
          <a:p>
            <a:pPr indent="-228600" lvl="0" marL="457200" rtl="0" algn="just">
              <a:lnSpc>
                <a:spcPct val="90000"/>
              </a:lnSpc>
              <a:spcBef>
                <a:spcPts val="1000"/>
              </a:spcBef>
              <a:spcAft>
                <a:spcPts val="0"/>
              </a:spcAft>
              <a:buSzPts val="1800"/>
              <a:buNone/>
            </a:pPr>
            <a:r>
              <a:t/>
            </a:r>
            <a:endParaRPr/>
          </a:p>
          <a:p>
            <a:pPr indent="-342900" lvl="0" marL="457200" rtl="0" algn="just">
              <a:lnSpc>
                <a:spcPct val="90000"/>
              </a:lnSpc>
              <a:spcBef>
                <a:spcPts val="1000"/>
              </a:spcBef>
              <a:spcAft>
                <a:spcPts val="0"/>
              </a:spcAft>
              <a:buSzPts val="1800"/>
              <a:buChar char="•"/>
            </a:pPr>
            <a:r>
              <a:rPr lang="en-US"/>
              <a:t>Index.js: write function solveLinearEquation and solveQuadraticEquation with ES6 (javascript)</a:t>
            </a:r>
            <a:endParaRPr/>
          </a:p>
          <a:p>
            <a:pPr indent="-228600" lvl="0" marL="457200" rtl="0" algn="just">
              <a:lnSpc>
                <a:spcPct val="90000"/>
              </a:lnSpc>
              <a:spcBef>
                <a:spcPts val="1000"/>
              </a:spcBef>
              <a:spcAft>
                <a:spcPts val="0"/>
              </a:spcAft>
              <a:buSzPts val="1800"/>
              <a:buNone/>
            </a:pPr>
            <a:r>
              <a:t/>
            </a:r>
            <a:endParaRPr/>
          </a:p>
        </p:txBody>
      </p:sp>
      <p:sp>
        <p:nvSpPr>
          <p:cNvPr id="241" name="Google Shape;241;p100"/>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2" name="Google Shape;242;p100"/>
          <p:cNvPicPr preferRelativeResize="0"/>
          <p:nvPr/>
        </p:nvPicPr>
        <p:blipFill rotWithShape="1">
          <a:blip r:embed="rId3">
            <a:alphaModFix/>
          </a:blip>
          <a:srcRect b="0" l="0" r="0" t="0"/>
          <a:stretch/>
        </p:blipFill>
        <p:spPr>
          <a:xfrm>
            <a:off x="750632" y="2331085"/>
            <a:ext cx="5695950" cy="2195830"/>
          </a:xfrm>
          <a:prstGeom prst="rect">
            <a:avLst/>
          </a:prstGeom>
          <a:noFill/>
          <a:ln>
            <a:noFill/>
          </a:ln>
        </p:spPr>
      </p:pic>
      <p:pic>
        <p:nvPicPr>
          <p:cNvPr id="243" name="Google Shape;243;p100"/>
          <p:cNvPicPr preferRelativeResize="0"/>
          <p:nvPr/>
        </p:nvPicPr>
        <p:blipFill rotWithShape="1">
          <a:blip r:embed="rId4">
            <a:alphaModFix/>
          </a:blip>
          <a:srcRect b="0" l="0" r="0" t="0"/>
          <a:stretch/>
        </p:blipFill>
        <p:spPr>
          <a:xfrm>
            <a:off x="6331260" y="2321253"/>
            <a:ext cx="5860740" cy="21958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1"/>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First Application – 2</a:t>
            </a:r>
            <a:endParaRPr/>
          </a:p>
        </p:txBody>
      </p:sp>
      <p:sp>
        <p:nvSpPr>
          <p:cNvPr id="249" name="Google Shape;249;p101"/>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0" name="Google Shape;250;p101"/>
          <p:cNvSpPr txBox="1"/>
          <p:nvPr/>
        </p:nvSpPr>
        <p:spPr>
          <a:xfrm>
            <a:off x="6346372" y="1439802"/>
            <a:ext cx="5508171" cy="33239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69CD6"/>
                </a:solidFill>
                <a:latin typeface="Consolas"/>
                <a:ea typeface="Consolas"/>
                <a:cs typeface="Consolas"/>
                <a:sym typeface="Consolas"/>
              </a:rPr>
              <a:t>const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CDCAA"/>
                </a:solidFill>
                <a:latin typeface="Consolas"/>
                <a:ea typeface="Consolas"/>
                <a:cs typeface="Consolas"/>
                <a:sym typeface="Consolas"/>
              </a:rPr>
              <a:t>solveQuadraticEquation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c</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=&gt;</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const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4FC1FF"/>
                </a:solidFill>
                <a:latin typeface="Consolas"/>
                <a:ea typeface="Consolas"/>
                <a:cs typeface="Consolas"/>
                <a:sym typeface="Consolas"/>
              </a:rPr>
              <a:t>delta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 *</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4</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c</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0</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CDCAA"/>
                </a:solidFill>
                <a:latin typeface="Consolas"/>
                <a:ea typeface="Consolas"/>
                <a:cs typeface="Consolas"/>
                <a:sym typeface="Consolas"/>
              </a:rPr>
              <a:t>solveLinearEquation</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c</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4FC1FF"/>
                </a:solidFill>
                <a:latin typeface="Consolas"/>
                <a:ea typeface="Consolas"/>
                <a:cs typeface="Consolas"/>
                <a:sym typeface="Consolas"/>
              </a:rPr>
              <a:t>delta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&lt;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0</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"The equation has no real solution"</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else</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4FC1FF"/>
                </a:solidFill>
                <a:latin typeface="Consolas"/>
                <a:ea typeface="Consolas"/>
                <a:cs typeface="Consolas"/>
                <a:sym typeface="Consolas"/>
              </a:rPr>
              <a:t>delta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0</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let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toFixed</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else</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let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x1</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Math</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sqrt</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4FC1FF"/>
                </a:solidFill>
                <a:latin typeface="Consolas"/>
                <a:ea typeface="Consolas"/>
                <a:cs typeface="Consolas"/>
                <a:sym typeface="Consolas"/>
              </a:rPr>
              <a:t>delta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let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Math</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sqrt</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4FC1FF"/>
                </a:solidFill>
                <a:latin typeface="Consolas"/>
                <a:ea typeface="Consolas"/>
                <a:cs typeface="Consolas"/>
                <a:sym typeface="Consolas"/>
              </a:rPr>
              <a:t>delta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x1</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toFixed</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x2</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toFixed</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a:t>
            </a:r>
            <a:endParaRPr/>
          </a:p>
        </p:txBody>
      </p:sp>
      <p:sp>
        <p:nvSpPr>
          <p:cNvPr id="251" name="Google Shape;251;p101"/>
          <p:cNvSpPr txBox="1"/>
          <p:nvPr/>
        </p:nvSpPr>
        <p:spPr>
          <a:xfrm>
            <a:off x="838200" y="1439803"/>
            <a:ext cx="5268686" cy="33239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69CD6"/>
                </a:solidFill>
                <a:latin typeface="Consolas"/>
                <a:ea typeface="Consolas"/>
                <a:cs typeface="Consolas"/>
                <a:sym typeface="Consolas"/>
              </a:rPr>
              <a:t>const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CDCAA"/>
                </a:solidFill>
                <a:latin typeface="Consolas"/>
                <a:ea typeface="Consolas"/>
                <a:cs typeface="Consolas"/>
                <a:sym typeface="Consolas"/>
              </a:rPr>
              <a:t>solveLinearEquation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=&gt;</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0</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if</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B5CEA8"/>
                </a:solidFill>
                <a:latin typeface="Consolas"/>
                <a:ea typeface="Consolas"/>
                <a:cs typeface="Consolas"/>
                <a:sym typeface="Consolas"/>
              </a:rPr>
              <a:t>0</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"The equation has infinitely many solution"</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else</a:t>
            </a: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E9178"/>
                </a:solidFill>
                <a:latin typeface="Consolas"/>
                <a:ea typeface="Consolas"/>
                <a:cs typeface="Consolas"/>
                <a:sym typeface="Consolas"/>
              </a:rPr>
              <a:t>"The equation has np solution"</a:t>
            </a:r>
            <a:endParaRPr b="0" i="0" sz="1400" u="none" cap="none" strike="noStrike">
              <a:solidFill>
                <a:srgbClr val="CCCCCC"/>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else</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569CD6"/>
                </a:solidFill>
                <a:latin typeface="Consolas"/>
                <a:ea typeface="Consolas"/>
                <a:cs typeface="Consolas"/>
                <a:sym typeface="Consolas"/>
              </a:rPr>
              <a:t>let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b</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9CDCFE"/>
                </a:solidFill>
                <a:latin typeface="Consolas"/>
                <a:ea typeface="Consolas"/>
                <a:cs typeface="Consolas"/>
                <a:sym typeface="Consolas"/>
              </a:rPr>
              <a:t>a</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C586C0"/>
                </a:solidFill>
                <a:latin typeface="Consolas"/>
                <a:ea typeface="Consolas"/>
                <a:cs typeface="Consolas"/>
                <a:sym typeface="Consolas"/>
              </a:rPr>
              <a:t>return</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9CDCFE"/>
                </a:solidFill>
                <a:latin typeface="Consolas"/>
                <a:ea typeface="Consolas"/>
                <a:cs typeface="Consolas"/>
                <a:sym typeface="Consolas"/>
              </a:rPr>
              <a:t>x</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toFixed</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CCCCCC"/>
                </a:solidFill>
                <a:latin typeface="Consolas"/>
                <a:ea typeface="Consolas"/>
                <a:cs typeface="Consolas"/>
                <a:sym typeface="Consolas"/>
              </a:rPr>
              <a:t>}</a:t>
            </a:r>
            <a:endParaRPr/>
          </a:p>
        </p:txBody>
      </p:sp>
      <p:sp>
        <p:nvSpPr>
          <p:cNvPr id="252" name="Google Shape;252;p101"/>
          <p:cNvSpPr txBox="1"/>
          <p:nvPr/>
        </p:nvSpPr>
        <p:spPr>
          <a:xfrm>
            <a:off x="838200" y="4932379"/>
            <a:ext cx="11016344" cy="52322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9CDCFE"/>
                </a:solidFill>
                <a:latin typeface="Consolas"/>
                <a:ea typeface="Consolas"/>
                <a:cs typeface="Consolas"/>
                <a:sym typeface="Consolas"/>
              </a:rPr>
              <a:t>console</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log</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CE9178"/>
                </a:solidFill>
                <a:latin typeface="Consolas"/>
                <a:ea typeface="Consolas"/>
                <a:cs typeface="Consolas"/>
                <a:sym typeface="Consolas"/>
              </a:rPr>
              <a:t>`The Solution of the linear equation is: `</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solveLinearEquation</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2</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3</a:t>
            </a:r>
            <a:r>
              <a:rPr b="0" i="0" lang="en-US" sz="1400" u="none" cap="none" strike="noStrike">
                <a:solidFill>
                  <a:srgbClr val="CCCCCC"/>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9CDCFE"/>
                </a:solidFill>
                <a:latin typeface="Consolas"/>
                <a:ea typeface="Consolas"/>
                <a:cs typeface="Consolas"/>
                <a:sym typeface="Consolas"/>
              </a:rPr>
              <a:t>console</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CDCAA"/>
                </a:solidFill>
                <a:latin typeface="Consolas"/>
                <a:ea typeface="Consolas"/>
                <a:cs typeface="Consolas"/>
                <a:sym typeface="Consolas"/>
              </a:rPr>
              <a:t>log</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CE9178"/>
                </a:solidFill>
                <a:latin typeface="Consolas"/>
                <a:ea typeface="Consolas"/>
                <a:cs typeface="Consolas"/>
                <a:sym typeface="Consolas"/>
              </a:rPr>
              <a:t>`The Solution of the Quadratic equation is: `</a:t>
            </a:r>
            <a:r>
              <a:rPr b="0" i="0" lang="en-US" sz="1400" u="none" cap="none" strike="noStrike">
                <a:solidFill>
                  <a:srgbClr val="CCCCCC"/>
                </a:solidFill>
                <a:latin typeface="Consolas"/>
                <a:ea typeface="Consolas"/>
                <a:cs typeface="Consolas"/>
                <a:sym typeface="Consolas"/>
              </a:rPr>
              <a:t>, </a:t>
            </a:r>
            <a:r>
              <a:rPr b="0" i="0" lang="en-US" sz="1400" u="none" cap="none" strike="noStrike">
                <a:solidFill>
                  <a:srgbClr val="DCDCAA"/>
                </a:solidFill>
                <a:latin typeface="Consolas"/>
                <a:ea typeface="Consolas"/>
                <a:cs typeface="Consolas"/>
                <a:sym typeface="Consolas"/>
              </a:rPr>
              <a:t>solveQuadraticEquation</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1</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D4D4D4"/>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5</a:t>
            </a:r>
            <a:r>
              <a:rPr b="0" i="0" lang="en-US" sz="1400" u="none" cap="none" strike="noStrike">
                <a:solidFill>
                  <a:srgbClr val="CCCCCC"/>
                </a:solidFill>
                <a:latin typeface="Consolas"/>
                <a:ea typeface="Consolas"/>
                <a:cs typeface="Consolas"/>
                <a:sym typeface="Consolas"/>
              </a:rPr>
              <a:t>,</a:t>
            </a:r>
            <a:r>
              <a:rPr b="0" i="0" lang="en-US" sz="1400" u="none" cap="none" strike="noStrike">
                <a:solidFill>
                  <a:srgbClr val="B5CEA8"/>
                </a:solidFill>
                <a:latin typeface="Consolas"/>
                <a:ea typeface="Consolas"/>
                <a:cs typeface="Consolas"/>
                <a:sym typeface="Consolas"/>
              </a:rPr>
              <a:t>6</a:t>
            </a:r>
            <a:r>
              <a:rPr b="0" i="0" lang="en-US" sz="1400" u="none" cap="none" strike="noStrike">
                <a:solidFill>
                  <a:srgbClr val="CCCCCC"/>
                </a:solidFill>
                <a:latin typeface="Consolas"/>
                <a:ea typeface="Consolas"/>
                <a:cs typeface="Consolas"/>
                <a:sym typeface="Consolas"/>
              </a:rPr>
              <a:t>));</a:t>
            </a:r>
            <a:endParaRPr/>
          </a:p>
        </p:txBody>
      </p:sp>
      <p:pic>
        <p:nvPicPr>
          <p:cNvPr id="253" name="Google Shape;253;p101"/>
          <p:cNvPicPr preferRelativeResize="0"/>
          <p:nvPr/>
        </p:nvPicPr>
        <p:blipFill rotWithShape="1">
          <a:blip r:embed="rId3">
            <a:alphaModFix/>
          </a:blip>
          <a:srcRect b="0" l="0" r="0" t="0"/>
          <a:stretch/>
        </p:blipFill>
        <p:spPr>
          <a:xfrm>
            <a:off x="838200" y="5624188"/>
            <a:ext cx="6735115" cy="6858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02"/>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First Application – 3</a:t>
            </a:r>
            <a:endParaRPr/>
          </a:p>
        </p:txBody>
      </p:sp>
      <p:sp>
        <p:nvSpPr>
          <p:cNvPr id="259" name="Google Shape;259;p102"/>
          <p:cNvSpPr txBox="1"/>
          <p:nvPr>
            <p:ph idx="1" type="body"/>
          </p:nvPr>
        </p:nvSpPr>
        <p:spPr>
          <a:xfrm>
            <a:off x="838200" y="1057932"/>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Write a simple Node module</a:t>
            </a:r>
            <a:endParaRPr/>
          </a:p>
        </p:txBody>
      </p:sp>
      <p:sp>
        <p:nvSpPr>
          <p:cNvPr id="260" name="Google Shape;260;p102"/>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1" name="Google Shape;261;p102"/>
          <p:cNvPicPr preferRelativeResize="0"/>
          <p:nvPr/>
        </p:nvPicPr>
        <p:blipFill rotWithShape="1">
          <a:blip r:embed="rId3">
            <a:alphaModFix/>
          </a:blip>
          <a:srcRect b="0" l="0" r="0" t="0"/>
          <a:stretch/>
        </p:blipFill>
        <p:spPr>
          <a:xfrm>
            <a:off x="1012371" y="1633365"/>
            <a:ext cx="5023695" cy="2882951"/>
          </a:xfrm>
          <a:prstGeom prst="rect">
            <a:avLst/>
          </a:prstGeom>
          <a:noFill/>
          <a:ln>
            <a:noFill/>
          </a:ln>
        </p:spPr>
      </p:pic>
      <p:pic>
        <p:nvPicPr>
          <p:cNvPr id="262" name="Google Shape;262;p102"/>
          <p:cNvPicPr preferRelativeResize="0"/>
          <p:nvPr/>
        </p:nvPicPr>
        <p:blipFill rotWithShape="1">
          <a:blip r:embed="rId4">
            <a:alphaModFix/>
          </a:blip>
          <a:srcRect b="0" l="0" r="0" t="0"/>
          <a:stretch/>
        </p:blipFill>
        <p:spPr>
          <a:xfrm>
            <a:off x="1010207" y="4542750"/>
            <a:ext cx="10510688" cy="1911515"/>
          </a:xfrm>
          <a:prstGeom prst="rect">
            <a:avLst/>
          </a:prstGeom>
          <a:noFill/>
          <a:ln>
            <a:noFill/>
          </a:ln>
        </p:spPr>
      </p:pic>
      <p:pic>
        <p:nvPicPr>
          <p:cNvPr id="263" name="Google Shape;263;p102"/>
          <p:cNvPicPr preferRelativeResize="0"/>
          <p:nvPr/>
        </p:nvPicPr>
        <p:blipFill rotWithShape="1">
          <a:blip r:embed="rId5">
            <a:alphaModFix/>
          </a:blip>
          <a:srcRect b="0" l="0" r="0" t="0"/>
          <a:stretch/>
        </p:blipFill>
        <p:spPr>
          <a:xfrm>
            <a:off x="6557999" y="1633365"/>
            <a:ext cx="4962896" cy="28644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03"/>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269" name="Google Shape;269;p103"/>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0" name="Google Shape;270;p103"/>
          <p:cNvPicPr preferRelativeResize="0"/>
          <p:nvPr/>
        </p:nvPicPr>
        <p:blipFill rotWithShape="1">
          <a:blip r:embed="rId3">
            <a:alphaModFix/>
          </a:blip>
          <a:srcRect b="0" l="0" r="0" t="0"/>
          <a:stretch/>
        </p:blipFill>
        <p:spPr>
          <a:xfrm>
            <a:off x="720898" y="1549400"/>
            <a:ext cx="10840258" cy="4627563"/>
          </a:xfrm>
          <a:prstGeom prst="rect">
            <a:avLst/>
          </a:prstGeom>
          <a:noFill/>
          <a:ln>
            <a:noFill/>
          </a:ln>
        </p:spPr>
      </p:pic>
      <p:sp>
        <p:nvSpPr>
          <p:cNvPr id="271" name="Google Shape;271;p103"/>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CallBacks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04"/>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CallBacks Concept</a:t>
            </a:r>
            <a:endParaRPr/>
          </a:p>
        </p:txBody>
      </p:sp>
      <p:sp>
        <p:nvSpPr>
          <p:cNvPr id="277" name="Google Shape;277;p104"/>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A call-back is a function's asynchronous replacement. </a:t>
            </a:r>
            <a:endParaRPr/>
          </a:p>
          <a:p>
            <a:pPr indent="-342900" lvl="0" marL="457200" rtl="0" algn="just">
              <a:lnSpc>
                <a:spcPct val="90000"/>
              </a:lnSpc>
              <a:spcBef>
                <a:spcPts val="1000"/>
              </a:spcBef>
              <a:spcAft>
                <a:spcPts val="0"/>
              </a:spcAft>
              <a:buSzPts val="1800"/>
              <a:buChar char="•"/>
            </a:pPr>
            <a:r>
              <a:rPr lang="en-US"/>
              <a:t>Once a task is finished, a call-back function is called.</a:t>
            </a:r>
            <a:endParaRPr/>
          </a:p>
          <a:p>
            <a:pPr indent="-342900" lvl="0" marL="457200" rtl="0" algn="just">
              <a:lnSpc>
                <a:spcPct val="90000"/>
              </a:lnSpc>
              <a:spcBef>
                <a:spcPts val="1000"/>
              </a:spcBef>
              <a:spcAft>
                <a:spcPts val="0"/>
              </a:spcAft>
              <a:buSzPts val="1800"/>
              <a:buChar char="•"/>
            </a:pPr>
            <a:r>
              <a:rPr lang="en-US"/>
              <a:t>Call-backs are used frequently by Node. </a:t>
            </a:r>
            <a:endParaRPr/>
          </a:p>
          <a:p>
            <a:pPr indent="-342900" lvl="0" marL="457200" rtl="0" algn="just">
              <a:lnSpc>
                <a:spcPct val="90000"/>
              </a:lnSpc>
              <a:spcBef>
                <a:spcPts val="1000"/>
              </a:spcBef>
              <a:spcAft>
                <a:spcPts val="0"/>
              </a:spcAft>
              <a:buSzPts val="1800"/>
              <a:buChar char="•"/>
            </a:pPr>
            <a:r>
              <a:rPr lang="en-US"/>
              <a:t>Call-backs are supported by all of Node's APIs because of the way they were developed</a:t>
            </a:r>
            <a:endParaRPr/>
          </a:p>
          <a:p>
            <a:pPr indent="-228600" lvl="0" marL="457200" rtl="0" algn="just">
              <a:lnSpc>
                <a:spcPct val="90000"/>
              </a:lnSpc>
              <a:spcBef>
                <a:spcPts val="1000"/>
              </a:spcBef>
              <a:spcAft>
                <a:spcPts val="0"/>
              </a:spcAft>
              <a:buSzPts val="1800"/>
              <a:buNone/>
            </a:pPr>
            <a:r>
              <a:t/>
            </a:r>
            <a:endParaRPr/>
          </a:p>
        </p:txBody>
      </p:sp>
      <p:sp>
        <p:nvSpPr>
          <p:cNvPr id="278" name="Google Shape;278;p104"/>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05"/>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CallBacks Concept – 2</a:t>
            </a:r>
            <a:endParaRPr/>
          </a:p>
        </p:txBody>
      </p:sp>
      <p:sp>
        <p:nvSpPr>
          <p:cNvPr id="284" name="Google Shape;284;p105"/>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5" name="Google Shape;285;p105"/>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286" name="Google Shape;286;p105"/>
          <p:cNvPicPr preferRelativeResize="0"/>
          <p:nvPr/>
        </p:nvPicPr>
        <p:blipFill rotWithShape="1">
          <a:blip r:embed="rId3">
            <a:alphaModFix/>
          </a:blip>
          <a:srcRect b="0" l="0" r="0" t="0"/>
          <a:stretch/>
        </p:blipFill>
        <p:spPr>
          <a:xfrm>
            <a:off x="123582" y="1439462"/>
            <a:ext cx="6197545" cy="3197851"/>
          </a:xfrm>
          <a:prstGeom prst="rect">
            <a:avLst/>
          </a:prstGeom>
          <a:noFill/>
          <a:ln>
            <a:noFill/>
          </a:ln>
        </p:spPr>
      </p:pic>
      <p:pic>
        <p:nvPicPr>
          <p:cNvPr id="287" name="Google Shape;287;p105"/>
          <p:cNvPicPr preferRelativeResize="0"/>
          <p:nvPr/>
        </p:nvPicPr>
        <p:blipFill rotWithShape="1">
          <a:blip r:embed="rId4">
            <a:alphaModFix/>
          </a:blip>
          <a:srcRect b="0" l="0" r="0" t="0"/>
          <a:stretch/>
        </p:blipFill>
        <p:spPr>
          <a:xfrm>
            <a:off x="6534292" y="1439462"/>
            <a:ext cx="5205135" cy="3197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06"/>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Node.JS – CallBacks Concept – 3</a:t>
            </a:r>
            <a:endParaRPr/>
          </a:p>
        </p:txBody>
      </p:sp>
      <p:sp>
        <p:nvSpPr>
          <p:cNvPr id="293" name="Google Shape;293;p106"/>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294" name="Google Shape;294;p106"/>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5" name="Google Shape;295;p106"/>
          <p:cNvPicPr preferRelativeResize="0"/>
          <p:nvPr/>
        </p:nvPicPr>
        <p:blipFill rotWithShape="1">
          <a:blip r:embed="rId3">
            <a:alphaModFix/>
          </a:blip>
          <a:srcRect b="0" l="0" r="0" t="0"/>
          <a:stretch/>
        </p:blipFill>
        <p:spPr>
          <a:xfrm>
            <a:off x="713344" y="1455595"/>
            <a:ext cx="9469171" cy="52966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4"/>
          <p:cNvSpPr txBox="1"/>
          <p:nvPr>
            <p:ph idx="10" type="dt"/>
          </p:nvPr>
        </p:nvSpPr>
        <p:spPr>
          <a:xfrm>
            <a:off x="838200" y="6480699"/>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05/13/2024</a:t>
            </a:r>
            <a:endParaRPr/>
          </a:p>
        </p:txBody>
      </p:sp>
      <p:sp>
        <p:nvSpPr>
          <p:cNvPr id="301" name="Google Shape;301;p64"/>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2" name="Google Shape;302;p64"/>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Node, Async I/O and Callbacks </a:t>
            </a:r>
            <a:endParaRPr/>
          </a:p>
        </p:txBody>
      </p:sp>
      <p:pic>
        <p:nvPicPr>
          <p:cNvPr id="303" name="Google Shape;303;p64"/>
          <p:cNvPicPr preferRelativeResize="0"/>
          <p:nvPr>
            <p:ph idx="1" type="body"/>
          </p:nvPr>
        </p:nvPicPr>
        <p:blipFill rotWithShape="1">
          <a:blip r:embed="rId3">
            <a:alphaModFix/>
          </a:blip>
          <a:srcRect b="0" l="0" r="0" t="0"/>
          <a:stretch/>
        </p:blipFill>
        <p:spPr>
          <a:xfrm>
            <a:off x="395079" y="1754312"/>
            <a:ext cx="11401842" cy="39951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7"/>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Why using Promise?</a:t>
            </a:r>
            <a:endParaRPr/>
          </a:p>
        </p:txBody>
      </p:sp>
      <p:sp>
        <p:nvSpPr>
          <p:cNvPr id="309" name="Google Shape;309;p107"/>
          <p:cNvSpPr txBox="1"/>
          <p:nvPr>
            <p:ph idx="1" type="body"/>
          </p:nvPr>
        </p:nvSpPr>
        <p:spPr>
          <a:xfrm>
            <a:off x="838200" y="1535811"/>
            <a:ext cx="69342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Asynchronous JavaScript, or JavaScript that uses callbacks, is hard to get right intuitively =&gt; callback hell</a:t>
            </a:r>
            <a:endParaRPr/>
          </a:p>
          <a:p>
            <a:pPr indent="-342900" lvl="0" marL="457200" rtl="0" algn="just">
              <a:lnSpc>
                <a:spcPct val="90000"/>
              </a:lnSpc>
              <a:spcBef>
                <a:spcPts val="1000"/>
              </a:spcBef>
              <a:spcAft>
                <a:spcPts val="0"/>
              </a:spcAft>
              <a:buSzPts val="1800"/>
              <a:buChar char="•"/>
            </a:pPr>
            <a:r>
              <a:rPr lang="en-US"/>
              <a:t>The shape of the resulting code structure resembles a pyramid and hence callback hell is also called the “pyramid of the doom”. </a:t>
            </a:r>
            <a:endParaRPr/>
          </a:p>
          <a:p>
            <a:pPr indent="-342900" lvl="0" marL="457200" rtl="0" algn="just">
              <a:lnSpc>
                <a:spcPct val="90000"/>
              </a:lnSpc>
              <a:spcBef>
                <a:spcPts val="1000"/>
              </a:spcBef>
              <a:spcAft>
                <a:spcPts val="0"/>
              </a:spcAft>
              <a:buSzPts val="1800"/>
              <a:buChar char="•"/>
            </a:pPr>
            <a:r>
              <a:rPr lang="en-US"/>
              <a:t>It makes the code very difficult to understand and maintain.</a:t>
            </a:r>
            <a:endParaRPr/>
          </a:p>
          <a:p>
            <a:pPr indent="-228600" lvl="0" marL="457200" rtl="0" algn="just">
              <a:lnSpc>
                <a:spcPct val="90000"/>
              </a:lnSpc>
              <a:spcBef>
                <a:spcPts val="1000"/>
              </a:spcBef>
              <a:spcAft>
                <a:spcPts val="0"/>
              </a:spcAft>
              <a:buSzPts val="1800"/>
              <a:buNone/>
            </a:pPr>
            <a:r>
              <a:t/>
            </a:r>
            <a:endParaRPr/>
          </a:p>
        </p:txBody>
      </p:sp>
      <p:sp>
        <p:nvSpPr>
          <p:cNvPr id="310" name="Google Shape;310;p107"/>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What is the concept of callback hell, and how can it be mitigated in  JavaScript? - Quora" id="311" name="Google Shape;311;p107"/>
          <p:cNvPicPr preferRelativeResize="0"/>
          <p:nvPr/>
        </p:nvPicPr>
        <p:blipFill rotWithShape="1">
          <a:blip r:embed="rId3">
            <a:alphaModFix/>
          </a:blip>
          <a:srcRect b="0" l="0" r="0" t="0"/>
          <a:stretch/>
        </p:blipFill>
        <p:spPr>
          <a:xfrm>
            <a:off x="8028954" y="1735591"/>
            <a:ext cx="3392881" cy="37926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08"/>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Promise?</a:t>
            </a:r>
            <a:endParaRPr/>
          </a:p>
        </p:txBody>
      </p:sp>
      <p:sp>
        <p:nvSpPr>
          <p:cNvPr id="317" name="Google Shape;317;p108"/>
          <p:cNvSpPr txBox="1"/>
          <p:nvPr>
            <p:ph idx="1" type="body"/>
          </p:nvPr>
        </p:nvSpPr>
        <p:spPr>
          <a:xfrm>
            <a:off x="838200" y="1535810"/>
            <a:ext cx="10515600" cy="4944889"/>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just">
              <a:lnSpc>
                <a:spcPct val="90000"/>
              </a:lnSpc>
              <a:spcBef>
                <a:spcPts val="1000"/>
              </a:spcBef>
              <a:spcAft>
                <a:spcPts val="0"/>
              </a:spcAft>
              <a:buSzPct val="69498"/>
              <a:buChar char="•"/>
            </a:pPr>
            <a:r>
              <a:rPr lang="en-US"/>
              <a:t>A promise is an object with a syntactical coating introduced by ES6 which became another way of skipping writing callbacks to implement asynchronous operations.</a:t>
            </a:r>
            <a:endParaRPr/>
          </a:p>
          <a:p>
            <a:pPr indent="-342900" lvl="0" marL="457200" rtl="0" algn="just">
              <a:lnSpc>
                <a:spcPct val="90000"/>
              </a:lnSpc>
              <a:spcBef>
                <a:spcPts val="1000"/>
              </a:spcBef>
              <a:spcAft>
                <a:spcPts val="0"/>
              </a:spcAft>
              <a:buSzPct val="69498"/>
              <a:buChar char="•"/>
            </a:pPr>
            <a:r>
              <a:rPr lang="en-US"/>
              <a:t>Web APIs like fetch() are implemented using the promising methodology.</a:t>
            </a:r>
            <a:endParaRPr/>
          </a:p>
          <a:p>
            <a:pPr indent="-342900" lvl="0" marL="457200" rtl="0" algn="just">
              <a:lnSpc>
                <a:spcPct val="90000"/>
              </a:lnSpc>
              <a:spcBef>
                <a:spcPts val="1000"/>
              </a:spcBef>
              <a:spcAft>
                <a:spcPts val="0"/>
              </a:spcAft>
              <a:buSzPct val="69498"/>
              <a:buChar char="•"/>
            </a:pPr>
            <a:r>
              <a:rPr lang="en-US"/>
              <a:t>It makes the code more readable and is a solution to escape the callback hell.</a:t>
            </a:r>
            <a:endParaRPr/>
          </a:p>
          <a:p>
            <a:pPr indent="-342900" lvl="0" marL="457200" rtl="0" algn="just">
              <a:lnSpc>
                <a:spcPct val="90000"/>
              </a:lnSpc>
              <a:spcBef>
                <a:spcPts val="1000"/>
              </a:spcBef>
              <a:spcAft>
                <a:spcPts val="0"/>
              </a:spcAft>
              <a:buSzPct val="69498"/>
              <a:buChar char="•"/>
            </a:pPr>
            <a:r>
              <a:rPr lang="en-US"/>
              <a:t>A JavaScript Promise object can be:</a:t>
            </a:r>
            <a:endParaRPr/>
          </a:p>
          <a:p>
            <a:pPr indent="-342900" lvl="1" marL="914400" rtl="0" algn="just">
              <a:lnSpc>
                <a:spcPct val="90000"/>
              </a:lnSpc>
              <a:spcBef>
                <a:spcPts val="500"/>
              </a:spcBef>
              <a:spcAft>
                <a:spcPts val="0"/>
              </a:spcAft>
              <a:buSzPct val="81081"/>
              <a:buChar char="•"/>
            </a:pPr>
            <a:r>
              <a:rPr lang="en-US"/>
              <a:t>Fulfilled: the desired action has been resolved or completed successfully.</a:t>
            </a:r>
            <a:endParaRPr/>
          </a:p>
          <a:p>
            <a:pPr indent="-342900" lvl="1" marL="914400" rtl="0" algn="just">
              <a:lnSpc>
                <a:spcPct val="90000"/>
              </a:lnSpc>
              <a:spcBef>
                <a:spcPts val="500"/>
              </a:spcBef>
              <a:spcAft>
                <a:spcPts val="0"/>
              </a:spcAft>
              <a:buSzPct val="81081"/>
              <a:buChar char="•"/>
            </a:pPr>
            <a:r>
              <a:rPr lang="en-US"/>
              <a:t>Pending : the desired action has neither been resolved nor been rejected and still in its initial state.</a:t>
            </a:r>
            <a:endParaRPr/>
          </a:p>
          <a:p>
            <a:pPr indent="-342900" lvl="1" marL="914400" rtl="0" algn="just">
              <a:lnSpc>
                <a:spcPct val="90000"/>
              </a:lnSpc>
              <a:spcBef>
                <a:spcPts val="500"/>
              </a:spcBef>
              <a:spcAft>
                <a:spcPts val="0"/>
              </a:spcAft>
              <a:buSzPct val="81081"/>
              <a:buChar char="•"/>
            </a:pPr>
            <a:r>
              <a:rPr lang="en-US"/>
              <a:t>Rejected : the desired action has been rejected causing the desired operation to fail.</a:t>
            </a:r>
            <a:endParaRPr/>
          </a:p>
        </p:txBody>
      </p:sp>
      <p:sp>
        <p:nvSpPr>
          <p:cNvPr id="318" name="Google Shape;318;p108"/>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6"/>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Node.JS?</a:t>
            </a:r>
            <a:endParaRPr/>
          </a:p>
        </p:txBody>
      </p:sp>
      <p:sp>
        <p:nvSpPr>
          <p:cNvPr id="106" name="Google Shape;106;p86"/>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100000"/>
              </a:lnSpc>
              <a:spcBef>
                <a:spcPts val="1000"/>
              </a:spcBef>
              <a:spcAft>
                <a:spcPts val="0"/>
              </a:spcAft>
              <a:buSzPts val="1800"/>
              <a:buChar char="•"/>
            </a:pPr>
            <a:r>
              <a:rPr lang="en-US"/>
              <a:t>Node.js is a tool for building quick and scalable network applications based on Chrome's JavaScript runtime, ideal for data-intensive real-time applications.</a:t>
            </a:r>
            <a:endParaRPr/>
          </a:p>
          <a:p>
            <a:pPr indent="-342900" lvl="0" marL="457200" rtl="0" algn="just">
              <a:lnSpc>
                <a:spcPct val="100000"/>
              </a:lnSpc>
              <a:spcBef>
                <a:spcPts val="1000"/>
              </a:spcBef>
              <a:spcAft>
                <a:spcPts val="0"/>
              </a:spcAft>
              <a:buSzPts val="1800"/>
              <a:buChar char="•"/>
            </a:pPr>
            <a:r>
              <a:rPr lang="en-US"/>
              <a:t>Node.js is an open source, cross-platform runtime environment.</a:t>
            </a:r>
            <a:endParaRPr/>
          </a:p>
          <a:p>
            <a:pPr indent="-342900" lvl="0" marL="457200" rtl="0" algn="l">
              <a:lnSpc>
                <a:spcPct val="100000"/>
              </a:lnSpc>
              <a:spcBef>
                <a:spcPts val="1000"/>
              </a:spcBef>
              <a:spcAft>
                <a:spcPts val="0"/>
              </a:spcAft>
              <a:buSzPts val="1800"/>
              <a:buChar char="•"/>
            </a:pPr>
            <a:r>
              <a:rPr lang="en-US"/>
              <a:t>Node.js = Runtime Environment + JavaScript Library.</a:t>
            </a:r>
            <a:endParaRPr/>
          </a:p>
        </p:txBody>
      </p:sp>
      <p:sp>
        <p:nvSpPr>
          <p:cNvPr id="107" name="Google Shape;107;p86"/>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09"/>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Promise? – 2</a:t>
            </a:r>
            <a:endParaRPr/>
          </a:p>
        </p:txBody>
      </p:sp>
      <p:sp>
        <p:nvSpPr>
          <p:cNvPr id="324" name="Google Shape;324;p109"/>
          <p:cNvSpPr txBox="1"/>
          <p:nvPr>
            <p:ph idx="1" type="body"/>
          </p:nvPr>
        </p:nvSpPr>
        <p:spPr>
          <a:xfrm>
            <a:off x="838200" y="1535810"/>
            <a:ext cx="10515600" cy="4944889"/>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The Promise object supports two properties: </a:t>
            </a:r>
            <a:r>
              <a:rPr b="1" lang="en-US"/>
              <a:t>state</a:t>
            </a:r>
            <a:r>
              <a:rPr lang="en-US"/>
              <a:t> and </a:t>
            </a:r>
            <a:r>
              <a:rPr b="1" lang="en-US"/>
              <a:t>result</a:t>
            </a:r>
            <a:r>
              <a:rPr lang="en-US"/>
              <a:t>.</a:t>
            </a:r>
            <a:endParaRPr/>
          </a:p>
        </p:txBody>
      </p:sp>
      <p:sp>
        <p:nvSpPr>
          <p:cNvPr id="325" name="Google Shape;325;p109"/>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6" name="Google Shape;326;p109"/>
          <p:cNvPicPr preferRelativeResize="0"/>
          <p:nvPr/>
        </p:nvPicPr>
        <p:blipFill rotWithShape="1">
          <a:blip r:embed="rId3">
            <a:alphaModFix/>
          </a:blip>
          <a:srcRect b="2176" l="49086" r="5085" t="3000"/>
          <a:stretch/>
        </p:blipFill>
        <p:spPr>
          <a:xfrm>
            <a:off x="435428" y="2444397"/>
            <a:ext cx="4365171" cy="3793394"/>
          </a:xfrm>
          <a:prstGeom prst="rect">
            <a:avLst/>
          </a:prstGeom>
          <a:noFill/>
          <a:ln>
            <a:noFill/>
          </a:ln>
        </p:spPr>
      </p:pic>
      <p:pic>
        <p:nvPicPr>
          <p:cNvPr descr="How to Learn JavaScript Promises and Async/Await in 20 Minutes" id="327" name="Google Shape;327;p109"/>
          <p:cNvPicPr preferRelativeResize="0"/>
          <p:nvPr/>
        </p:nvPicPr>
        <p:blipFill rotWithShape="1">
          <a:blip r:embed="rId4">
            <a:alphaModFix/>
          </a:blip>
          <a:srcRect b="11455" l="2858" r="4195" t="0"/>
          <a:stretch/>
        </p:blipFill>
        <p:spPr>
          <a:xfrm>
            <a:off x="4800599" y="2444397"/>
            <a:ext cx="7222815" cy="37933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10"/>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Promise? – 3</a:t>
            </a:r>
            <a:endParaRPr/>
          </a:p>
        </p:txBody>
      </p:sp>
      <p:sp>
        <p:nvSpPr>
          <p:cNvPr id="333" name="Google Shape;333;p110"/>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334" name="Google Shape;334;p110"/>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5" name="Google Shape;335;p110"/>
          <p:cNvPicPr preferRelativeResize="0"/>
          <p:nvPr/>
        </p:nvPicPr>
        <p:blipFill rotWithShape="1">
          <a:blip r:embed="rId3">
            <a:alphaModFix/>
          </a:blip>
          <a:srcRect b="0" l="0" r="0" t="0"/>
          <a:stretch/>
        </p:blipFill>
        <p:spPr>
          <a:xfrm>
            <a:off x="141811" y="1535811"/>
            <a:ext cx="5844297" cy="3465727"/>
          </a:xfrm>
          <a:prstGeom prst="rect">
            <a:avLst/>
          </a:prstGeom>
          <a:noFill/>
          <a:ln>
            <a:noFill/>
          </a:ln>
        </p:spPr>
      </p:pic>
      <p:pic>
        <p:nvPicPr>
          <p:cNvPr id="336" name="Google Shape;336;p110"/>
          <p:cNvPicPr preferRelativeResize="0"/>
          <p:nvPr/>
        </p:nvPicPr>
        <p:blipFill rotWithShape="1">
          <a:blip r:embed="rId4">
            <a:alphaModFix/>
          </a:blip>
          <a:srcRect b="0" l="0" r="0" t="0"/>
          <a:stretch/>
        </p:blipFill>
        <p:spPr>
          <a:xfrm>
            <a:off x="5998029" y="704948"/>
            <a:ext cx="6193971" cy="56995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11"/>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What is Promise? – 4</a:t>
            </a:r>
            <a:endParaRPr/>
          </a:p>
        </p:txBody>
      </p:sp>
      <p:sp>
        <p:nvSpPr>
          <p:cNvPr id="342" name="Google Shape;342;p111"/>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343" name="Google Shape;343;p111"/>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4" name="Google Shape;344;p111"/>
          <p:cNvPicPr preferRelativeResize="0"/>
          <p:nvPr/>
        </p:nvPicPr>
        <p:blipFill rotWithShape="1">
          <a:blip r:embed="rId3">
            <a:alphaModFix/>
          </a:blip>
          <a:srcRect b="0" l="0" r="0" t="0"/>
          <a:stretch/>
        </p:blipFill>
        <p:spPr>
          <a:xfrm>
            <a:off x="838200" y="1276381"/>
            <a:ext cx="8427602" cy="49614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12"/>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Async/Await</a:t>
            </a:r>
            <a:endParaRPr/>
          </a:p>
        </p:txBody>
      </p:sp>
      <p:sp>
        <p:nvSpPr>
          <p:cNvPr id="350" name="Google Shape;350;p112"/>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fontScale="92500"/>
          </a:bodyPr>
          <a:lstStyle/>
          <a:p>
            <a:pPr indent="-342900" lvl="0" marL="457200" rtl="0" algn="just">
              <a:lnSpc>
                <a:spcPct val="90000"/>
              </a:lnSpc>
              <a:spcBef>
                <a:spcPts val="1000"/>
              </a:spcBef>
              <a:spcAft>
                <a:spcPts val="0"/>
              </a:spcAft>
              <a:buSzPct val="69498"/>
              <a:buChar char="•"/>
            </a:pPr>
            <a:r>
              <a:rPr lang="en-US"/>
              <a:t>This is the second method to escape the callback hell. </a:t>
            </a:r>
            <a:endParaRPr/>
          </a:p>
          <a:p>
            <a:pPr indent="-342900" lvl="0" marL="457200" rtl="0" algn="just">
              <a:lnSpc>
                <a:spcPct val="90000"/>
              </a:lnSpc>
              <a:spcBef>
                <a:spcPts val="1000"/>
              </a:spcBef>
              <a:spcAft>
                <a:spcPts val="0"/>
              </a:spcAft>
              <a:buSzPct val="69498"/>
              <a:buChar char="•"/>
            </a:pPr>
            <a:r>
              <a:rPr lang="en-US"/>
              <a:t>It serves as a better way of approaching promises</a:t>
            </a:r>
            <a:endParaRPr/>
          </a:p>
          <a:p>
            <a:pPr indent="-342900" lvl="0" marL="457200" rtl="0" algn="just">
              <a:lnSpc>
                <a:spcPct val="90000"/>
              </a:lnSpc>
              <a:spcBef>
                <a:spcPts val="1000"/>
              </a:spcBef>
              <a:spcAft>
                <a:spcPts val="0"/>
              </a:spcAft>
              <a:buSzPct val="69498"/>
              <a:buChar char="•"/>
            </a:pPr>
            <a:r>
              <a:rPr lang="en-US"/>
              <a:t>It internally resolves promises as well as makes it easier for developers to write readable code.</a:t>
            </a:r>
            <a:endParaRPr/>
          </a:p>
          <a:p>
            <a:pPr indent="-342900" lvl="0" marL="457200" rtl="0" algn="just">
              <a:lnSpc>
                <a:spcPct val="90000"/>
              </a:lnSpc>
              <a:spcBef>
                <a:spcPts val="1000"/>
              </a:spcBef>
              <a:spcAft>
                <a:spcPts val="0"/>
              </a:spcAft>
              <a:buSzPct val="69498"/>
              <a:buChar char="•"/>
            </a:pPr>
            <a:r>
              <a:rPr lang="en-US"/>
              <a:t>The </a:t>
            </a:r>
            <a:r>
              <a:rPr b="1" lang="en-US"/>
              <a:t>async</a:t>
            </a:r>
            <a:r>
              <a:rPr lang="en-US"/>
              <a:t> function is made to stop its execution until a Promise() is either fulfilled or rejected. The function will resume only once the promise is settled. After it resumes, the value of the set of </a:t>
            </a:r>
            <a:r>
              <a:rPr b="1" lang="en-US"/>
              <a:t>await</a:t>
            </a:r>
            <a:r>
              <a:rPr lang="en-US"/>
              <a:t> expression will contain the value of the settled Promise(). </a:t>
            </a:r>
            <a:endParaRPr/>
          </a:p>
          <a:p>
            <a:pPr indent="-342900" lvl="0" marL="457200" rtl="0" algn="just">
              <a:lnSpc>
                <a:spcPct val="90000"/>
              </a:lnSpc>
              <a:spcBef>
                <a:spcPts val="1000"/>
              </a:spcBef>
              <a:spcAft>
                <a:spcPts val="0"/>
              </a:spcAft>
              <a:buSzPct val="69498"/>
              <a:buChar char="•"/>
            </a:pPr>
            <a:r>
              <a:rPr b="1" lang="en-US"/>
              <a:t>await</a:t>
            </a:r>
            <a:r>
              <a:rPr lang="en-US"/>
              <a:t> expression shows the rejected result if the Promise() gets rejected.</a:t>
            </a:r>
            <a:endParaRPr/>
          </a:p>
          <a:p>
            <a:pPr indent="-228600" lvl="0" marL="457200" rtl="0" algn="just">
              <a:lnSpc>
                <a:spcPct val="90000"/>
              </a:lnSpc>
              <a:spcBef>
                <a:spcPts val="1000"/>
              </a:spcBef>
              <a:spcAft>
                <a:spcPts val="0"/>
              </a:spcAft>
              <a:buSzPct val="69498"/>
              <a:buNone/>
            </a:pPr>
            <a:r>
              <a:t/>
            </a:r>
            <a:endParaRPr/>
          </a:p>
        </p:txBody>
      </p:sp>
      <p:sp>
        <p:nvSpPr>
          <p:cNvPr id="351" name="Google Shape;351;p112"/>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13"/>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Async/Await - 2</a:t>
            </a:r>
            <a:endParaRPr/>
          </a:p>
        </p:txBody>
      </p:sp>
      <p:sp>
        <p:nvSpPr>
          <p:cNvPr id="357" name="Google Shape;357;p113"/>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358" name="Google Shape;358;p113"/>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9" name="Google Shape;359;p113"/>
          <p:cNvPicPr preferRelativeResize="0"/>
          <p:nvPr/>
        </p:nvPicPr>
        <p:blipFill rotWithShape="1">
          <a:blip r:embed="rId3">
            <a:alphaModFix/>
          </a:blip>
          <a:srcRect b="0" l="0" r="0" t="0"/>
          <a:stretch/>
        </p:blipFill>
        <p:spPr>
          <a:xfrm>
            <a:off x="1" y="1535811"/>
            <a:ext cx="6835630" cy="3598164"/>
          </a:xfrm>
          <a:prstGeom prst="rect">
            <a:avLst/>
          </a:prstGeom>
          <a:noFill/>
          <a:ln>
            <a:noFill/>
          </a:ln>
        </p:spPr>
      </p:pic>
      <p:pic>
        <p:nvPicPr>
          <p:cNvPr id="360" name="Google Shape;360;p113"/>
          <p:cNvPicPr preferRelativeResize="0"/>
          <p:nvPr/>
        </p:nvPicPr>
        <p:blipFill rotWithShape="1">
          <a:blip r:embed="rId4">
            <a:alphaModFix/>
          </a:blip>
          <a:srcRect b="0" l="0" r="0" t="0"/>
          <a:stretch/>
        </p:blipFill>
        <p:spPr>
          <a:xfrm>
            <a:off x="6885930" y="1535811"/>
            <a:ext cx="5306070" cy="36103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4"/>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Async/Await - 3</a:t>
            </a:r>
            <a:endParaRPr/>
          </a:p>
        </p:txBody>
      </p:sp>
      <p:sp>
        <p:nvSpPr>
          <p:cNvPr id="366" name="Google Shape;366;p114"/>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367" name="Google Shape;367;p114"/>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68" name="Google Shape;368;p114"/>
          <p:cNvPicPr preferRelativeResize="0"/>
          <p:nvPr/>
        </p:nvPicPr>
        <p:blipFill rotWithShape="1">
          <a:blip r:embed="rId3">
            <a:alphaModFix/>
          </a:blip>
          <a:srcRect b="0" l="0" r="0" t="0"/>
          <a:stretch/>
        </p:blipFill>
        <p:spPr>
          <a:xfrm>
            <a:off x="703380" y="1343638"/>
            <a:ext cx="9354280" cy="3978551"/>
          </a:xfrm>
          <a:prstGeom prst="rect">
            <a:avLst/>
          </a:prstGeom>
          <a:noFill/>
          <a:ln>
            <a:noFill/>
          </a:ln>
        </p:spPr>
      </p:pic>
      <p:pic>
        <p:nvPicPr>
          <p:cNvPr id="369" name="Google Shape;369;p114"/>
          <p:cNvPicPr preferRelativeResize="0"/>
          <p:nvPr/>
        </p:nvPicPr>
        <p:blipFill rotWithShape="1">
          <a:blip r:embed="rId4">
            <a:alphaModFix/>
          </a:blip>
          <a:srcRect b="0" l="0" r="0" t="0"/>
          <a:stretch/>
        </p:blipFill>
        <p:spPr>
          <a:xfrm>
            <a:off x="703380" y="5525148"/>
            <a:ext cx="6792273" cy="724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15"/>
          <p:cNvSpPr txBox="1"/>
          <p:nvPr>
            <p:ph type="ctrTitle"/>
          </p:nvPr>
        </p:nvSpPr>
        <p:spPr>
          <a:xfrm>
            <a:off x="1161393" y="2241458"/>
            <a:ext cx="9869214" cy="1774360"/>
          </a:xfrm>
          <a:prstGeom prst="rect">
            <a:avLst/>
          </a:prstGeom>
          <a:gradFill>
            <a:gsLst>
              <a:gs pos="0">
                <a:srgbClr val="F6F9FC"/>
              </a:gs>
              <a:gs pos="74000">
                <a:srgbClr val="B3D1EC"/>
              </a:gs>
              <a:gs pos="83000">
                <a:srgbClr val="B3D1EC"/>
              </a:gs>
              <a:gs pos="100000">
                <a:srgbClr val="CCE0F2"/>
              </a:gs>
            </a:gsLst>
            <a:lin ang="5400000" scaled="0"/>
          </a:gra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sz="4400">
                <a:solidFill>
                  <a:srgbClr val="002060"/>
                </a:solidFill>
                <a:latin typeface="Arial"/>
                <a:ea typeface="Arial"/>
                <a:cs typeface="Arial"/>
                <a:sym typeface="Arial"/>
              </a:rPr>
              <a:t>Exercise: Using ES6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3"/>
          <p:cNvSpPr txBox="1"/>
          <p:nvPr>
            <p:ph type="title"/>
          </p:nvPr>
        </p:nvSpPr>
        <p:spPr>
          <a:xfrm>
            <a:off x="1008993" y="679111"/>
            <a:ext cx="9850820" cy="592642"/>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4000"/>
              <a:t>Summary</a:t>
            </a:r>
            <a:endParaRPr/>
          </a:p>
        </p:txBody>
      </p:sp>
      <p:sp>
        <p:nvSpPr>
          <p:cNvPr id="381" name="Google Shape;381;p73"/>
          <p:cNvSpPr txBox="1"/>
          <p:nvPr>
            <p:ph idx="1" type="body"/>
          </p:nvPr>
        </p:nvSpPr>
        <p:spPr>
          <a:xfrm>
            <a:off x="762739" y="1149006"/>
            <a:ext cx="11538305" cy="5331694"/>
          </a:xfrm>
          <a:prstGeom prst="rect">
            <a:avLst/>
          </a:prstGeom>
          <a:noFill/>
          <a:ln>
            <a:noFill/>
          </a:ln>
        </p:spPr>
        <p:txBody>
          <a:bodyPr anchorCtr="0" anchor="t" bIns="45700" lIns="91425" spcFirstLastPara="1" rIns="91425" wrap="square" tIns="45700">
            <a:normAutofit/>
          </a:bodyPr>
          <a:lstStyle/>
          <a:p>
            <a:pPr indent="-342900" lvl="0" marL="342900" rtl="0" algn="l">
              <a:lnSpc>
                <a:spcPct val="120000"/>
              </a:lnSpc>
              <a:spcBef>
                <a:spcPts val="0"/>
              </a:spcBef>
              <a:spcAft>
                <a:spcPts val="0"/>
              </a:spcAft>
              <a:buClr>
                <a:srgbClr val="973735"/>
              </a:buClr>
              <a:buSzPts val="1500"/>
              <a:buFont typeface="Noto Sans Symbols"/>
              <a:buChar char="◆"/>
            </a:pPr>
            <a:r>
              <a:rPr lang="en-US" sz="3000"/>
              <a:t>Concepts were introduced:</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Introduction to NodeJS</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Understand the download and install Node.js and NPM</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Features Of Node.Js</a:t>
            </a:r>
            <a:endParaRPr/>
          </a:p>
          <a:p>
            <a:pPr indent="-342900" lvl="2" marL="1257300" rtl="0" algn="l">
              <a:lnSpc>
                <a:spcPct val="120000"/>
              </a:lnSpc>
              <a:spcBef>
                <a:spcPts val="0"/>
              </a:spcBef>
              <a:spcAft>
                <a:spcPts val="0"/>
              </a:spcAft>
              <a:buClr>
                <a:srgbClr val="973735"/>
              </a:buClr>
              <a:buSzPts val="1400"/>
              <a:buFont typeface="Noto Sans Symbols"/>
              <a:buChar char="◆"/>
            </a:pPr>
            <a:r>
              <a:rPr lang="en-US"/>
              <a:t>Single Threaded but Highly Scalable</a:t>
            </a:r>
            <a:endParaRPr/>
          </a:p>
          <a:p>
            <a:pPr indent="-342900" lvl="2" marL="1257300" rtl="0" algn="l">
              <a:lnSpc>
                <a:spcPct val="120000"/>
              </a:lnSpc>
              <a:spcBef>
                <a:spcPts val="0"/>
              </a:spcBef>
              <a:spcAft>
                <a:spcPts val="0"/>
              </a:spcAft>
              <a:buClr>
                <a:srgbClr val="973735"/>
              </a:buClr>
              <a:buSzPts val="1400"/>
              <a:buFont typeface="Noto Sans Symbols"/>
              <a:buChar char="◆"/>
            </a:pPr>
            <a:r>
              <a:rPr lang="en-US"/>
              <a:t>Event-driven and Asynchronous</a:t>
            </a:r>
            <a:endParaRPr/>
          </a:p>
          <a:p>
            <a:pPr indent="-342900" lvl="2" marL="1257300" rtl="0" algn="l">
              <a:lnSpc>
                <a:spcPct val="120000"/>
              </a:lnSpc>
              <a:spcBef>
                <a:spcPts val="0"/>
              </a:spcBef>
              <a:spcAft>
                <a:spcPts val="0"/>
              </a:spcAft>
              <a:buClr>
                <a:srgbClr val="973735"/>
              </a:buClr>
              <a:buSzPts val="1400"/>
              <a:buFont typeface="Noto Sans Symbols"/>
              <a:buChar char="◆"/>
            </a:pPr>
            <a:r>
              <a:rPr lang="en-US"/>
              <a:t>Event Loop What is FullStack?</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Node.Js - Environment Setup </a:t>
            </a:r>
            <a:endParaRPr/>
          </a:p>
          <a:p>
            <a:pPr indent="-342900" lvl="2" marL="1257300" rtl="0" algn="l">
              <a:lnSpc>
                <a:spcPct val="120000"/>
              </a:lnSpc>
              <a:spcBef>
                <a:spcPts val="0"/>
              </a:spcBef>
              <a:spcAft>
                <a:spcPts val="0"/>
              </a:spcAft>
              <a:buClr>
                <a:srgbClr val="973735"/>
              </a:buClr>
              <a:buSzPts val="1400"/>
              <a:buFont typeface="Noto Sans Symbols"/>
              <a:buChar char="◆"/>
            </a:pPr>
            <a:r>
              <a:rPr lang="en-US"/>
              <a:t>Setting up Node.js and NPM</a:t>
            </a:r>
            <a:endParaRPr/>
          </a:p>
          <a:p>
            <a:pPr indent="-342900" lvl="2" marL="1257300" rtl="0" algn="l">
              <a:lnSpc>
                <a:spcPct val="120000"/>
              </a:lnSpc>
              <a:spcBef>
                <a:spcPts val="0"/>
              </a:spcBef>
              <a:spcAft>
                <a:spcPts val="0"/>
              </a:spcAft>
              <a:buClr>
                <a:srgbClr val="973735"/>
              </a:buClr>
              <a:buSzPts val="1400"/>
              <a:buFont typeface="Noto Sans Symbols"/>
              <a:buChar char="◆"/>
            </a:pPr>
            <a:r>
              <a:rPr lang="en-US"/>
              <a:t>Basics of Node.js and NPM</a:t>
            </a:r>
            <a:endParaRPr/>
          </a:p>
          <a:p>
            <a:pPr indent="-342900" lvl="1" marL="800100" rtl="0" algn="l">
              <a:lnSpc>
                <a:spcPct val="120000"/>
              </a:lnSpc>
              <a:spcBef>
                <a:spcPts val="0"/>
              </a:spcBef>
              <a:spcAft>
                <a:spcPts val="0"/>
              </a:spcAft>
              <a:buClr>
                <a:srgbClr val="973735"/>
              </a:buClr>
              <a:buSzPts val="1400"/>
              <a:buFont typeface="Noto Sans Symbols"/>
              <a:buChar char="◆"/>
            </a:pPr>
            <a:r>
              <a:rPr lang="en-US"/>
              <a:t>Node.Js - First Application</a:t>
            </a:r>
            <a:endParaRPr/>
          </a:p>
          <a:p>
            <a:pPr indent="-266700" lvl="1" marL="800100" rtl="0" algn="l">
              <a:lnSpc>
                <a:spcPct val="120000"/>
              </a:lnSpc>
              <a:spcBef>
                <a:spcPts val="0"/>
              </a:spcBef>
              <a:spcAft>
                <a:spcPts val="0"/>
              </a:spcAft>
              <a:buClr>
                <a:srgbClr val="973735"/>
              </a:buClr>
              <a:buSzPts val="1200"/>
              <a:buFont typeface="Noto Sans Symbols"/>
              <a:buNone/>
            </a:pPr>
            <a:r>
              <a:t/>
            </a:r>
            <a:endParaRPr/>
          </a:p>
        </p:txBody>
      </p:sp>
      <p:sp>
        <p:nvSpPr>
          <p:cNvPr id="382" name="Google Shape;382;p73"/>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500"/>
                                        <p:tgtEl>
                                          <p:spTgt spid="3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500"/>
                                        <p:tgtEl>
                                          <p:spTgt spid="38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500"/>
                                        <p:tgtEl>
                                          <p:spTgt spid="38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500"/>
                                        <p:tgtEl>
                                          <p:spTgt spid="38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Effect filter="fade" transition="in">
                                      <p:cBhvr>
                                        <p:cTn dur="500"/>
                                        <p:tgtEl>
                                          <p:spTgt spid="38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Effect filter="fade" transition="in">
                                      <p:cBhvr>
                                        <p:cTn dur="500"/>
                                        <p:tgtEl>
                                          <p:spTgt spid="38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animEffect filter="fade" transition="in">
                                      <p:cBhvr>
                                        <p:cTn dur="500"/>
                                        <p:tgtEl>
                                          <p:spTgt spid="38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animEffect filter="fade" transition="in">
                                      <p:cBhvr>
                                        <p:cTn dur="500"/>
                                        <p:tgtEl>
                                          <p:spTgt spid="38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animEffect filter="fade" transition="in">
                                      <p:cBhvr>
                                        <p:cTn dur="500"/>
                                        <p:tgtEl>
                                          <p:spTgt spid="38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9" st="9"/>
                                            </p:txEl>
                                          </p:spTgt>
                                        </p:tgtEl>
                                        <p:attrNameLst>
                                          <p:attrName>style.visibility</p:attrName>
                                        </p:attrNameLst>
                                      </p:cBhvr>
                                      <p:to>
                                        <p:strVal val="visible"/>
                                      </p:to>
                                    </p:set>
                                    <p:animEffect filter="fade" transition="in">
                                      <p:cBhvr>
                                        <p:cTn dur="500"/>
                                        <p:tgtEl>
                                          <p:spTgt spid="381">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10" st="10"/>
                                            </p:txEl>
                                          </p:spTgt>
                                        </p:tgtEl>
                                        <p:attrNameLst>
                                          <p:attrName>style.visibility</p:attrName>
                                        </p:attrNameLst>
                                      </p:cBhvr>
                                      <p:to>
                                        <p:strVal val="visible"/>
                                      </p:to>
                                    </p:set>
                                    <p:animEffect filter="fade" transition="in">
                                      <p:cBhvr>
                                        <p:cTn dur="500"/>
                                        <p:tgtEl>
                                          <p:spTgt spid="381">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1">
                                            <p:txEl>
                                              <p:pRg end="11" st="11"/>
                                            </p:txEl>
                                          </p:spTgt>
                                        </p:tgtEl>
                                        <p:attrNameLst>
                                          <p:attrName>style.visibility</p:attrName>
                                        </p:attrNameLst>
                                      </p:cBhvr>
                                      <p:to>
                                        <p:strVal val="visible"/>
                                      </p:to>
                                    </p:set>
                                    <p:animEffect filter="fade" transition="in">
                                      <p:cBhvr>
                                        <p:cTn dur="500"/>
                                        <p:tgtEl>
                                          <p:spTgt spid="38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87"/>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Features of Node.JS</a:t>
            </a:r>
            <a:endParaRPr/>
          </a:p>
        </p:txBody>
      </p:sp>
      <p:sp>
        <p:nvSpPr>
          <p:cNvPr id="114" name="Google Shape;114;p87"/>
          <p:cNvSpPr txBox="1"/>
          <p:nvPr>
            <p:ph idx="1" type="body"/>
          </p:nvPr>
        </p:nvSpPr>
        <p:spPr>
          <a:xfrm>
            <a:off x="838200" y="1535810"/>
            <a:ext cx="6792996" cy="4944889"/>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Event-driven and Asynchronous</a:t>
            </a:r>
            <a:endParaRPr/>
          </a:p>
          <a:p>
            <a:pPr indent="-342900" lvl="0" marL="457200" rtl="0" algn="just">
              <a:lnSpc>
                <a:spcPct val="90000"/>
              </a:lnSpc>
              <a:spcBef>
                <a:spcPts val="1000"/>
              </a:spcBef>
              <a:spcAft>
                <a:spcPts val="0"/>
              </a:spcAft>
              <a:buSzPts val="1800"/>
              <a:buChar char="•"/>
            </a:pPr>
            <a:r>
              <a:rPr lang="en-US"/>
              <a:t>Very Fast</a:t>
            </a:r>
            <a:endParaRPr/>
          </a:p>
          <a:p>
            <a:pPr indent="-342900" lvl="0" marL="457200" rtl="0" algn="just">
              <a:lnSpc>
                <a:spcPct val="90000"/>
              </a:lnSpc>
              <a:spcBef>
                <a:spcPts val="1000"/>
              </a:spcBef>
              <a:spcAft>
                <a:spcPts val="0"/>
              </a:spcAft>
              <a:buSzPts val="1800"/>
              <a:buChar char="•"/>
            </a:pPr>
            <a:r>
              <a:rPr lang="en-US"/>
              <a:t>Single Threaded but Highly Scalable</a:t>
            </a:r>
            <a:endParaRPr/>
          </a:p>
          <a:p>
            <a:pPr indent="-342900" lvl="0" marL="457200" rtl="0" algn="just">
              <a:lnSpc>
                <a:spcPct val="90000"/>
              </a:lnSpc>
              <a:spcBef>
                <a:spcPts val="1000"/>
              </a:spcBef>
              <a:spcAft>
                <a:spcPts val="0"/>
              </a:spcAft>
              <a:buSzPts val="1800"/>
              <a:buChar char="•"/>
            </a:pPr>
            <a:r>
              <a:rPr lang="en-US"/>
              <a:t>No Buffering</a:t>
            </a:r>
            <a:endParaRPr/>
          </a:p>
          <a:p>
            <a:pPr indent="-342900" lvl="0" marL="457200" rtl="0" algn="just">
              <a:lnSpc>
                <a:spcPct val="90000"/>
              </a:lnSpc>
              <a:spcBef>
                <a:spcPts val="1000"/>
              </a:spcBef>
              <a:spcAft>
                <a:spcPts val="0"/>
              </a:spcAft>
              <a:buSzPts val="1800"/>
              <a:buChar char="•"/>
            </a:pPr>
            <a:r>
              <a:rPr lang="en-US"/>
              <a:t>License</a:t>
            </a:r>
            <a:endParaRPr/>
          </a:p>
          <a:p>
            <a:pPr indent="-228600" lvl="0" marL="457200" rtl="0" algn="just">
              <a:lnSpc>
                <a:spcPct val="90000"/>
              </a:lnSpc>
              <a:spcBef>
                <a:spcPts val="1000"/>
              </a:spcBef>
              <a:spcAft>
                <a:spcPts val="0"/>
              </a:spcAft>
              <a:buSzPts val="1800"/>
              <a:buNone/>
            </a:pPr>
            <a:r>
              <a:t/>
            </a:r>
            <a:endParaRPr/>
          </a:p>
        </p:txBody>
      </p:sp>
      <p:sp>
        <p:nvSpPr>
          <p:cNvPr id="115" name="Google Shape;115;p87"/>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6" name="Google Shape;116;p87"/>
          <p:cNvPicPr preferRelativeResize="0"/>
          <p:nvPr/>
        </p:nvPicPr>
        <p:blipFill rotWithShape="1">
          <a:blip r:embed="rId3">
            <a:alphaModFix/>
          </a:blip>
          <a:srcRect b="0" l="0" r="0" t="0"/>
          <a:stretch/>
        </p:blipFill>
        <p:spPr>
          <a:xfrm>
            <a:off x="7631196" y="1401107"/>
            <a:ext cx="4404557" cy="4197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8"/>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Who uses Node.JS?</a:t>
            </a:r>
            <a:endParaRPr/>
          </a:p>
        </p:txBody>
      </p:sp>
      <p:sp>
        <p:nvSpPr>
          <p:cNvPr id="122" name="Google Shape;122;p88"/>
          <p:cNvSpPr txBox="1"/>
          <p:nvPr>
            <p:ph idx="1" type="body"/>
          </p:nvPr>
        </p:nvSpPr>
        <p:spPr>
          <a:xfrm>
            <a:off x="796506" y="1544438"/>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123" name="Google Shape;123;p88"/>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4" name="Google Shape;124;p88"/>
          <p:cNvPicPr preferRelativeResize="0"/>
          <p:nvPr/>
        </p:nvPicPr>
        <p:blipFill rotWithShape="1">
          <a:blip r:embed="rId3">
            <a:alphaModFix/>
          </a:blip>
          <a:srcRect b="0" l="0" r="0" t="0"/>
          <a:stretch/>
        </p:blipFill>
        <p:spPr>
          <a:xfrm>
            <a:off x="734684" y="1683510"/>
            <a:ext cx="6498070" cy="3380196"/>
          </a:xfrm>
          <a:prstGeom prst="rect">
            <a:avLst/>
          </a:prstGeom>
          <a:noFill/>
          <a:ln>
            <a:noFill/>
          </a:ln>
        </p:spPr>
      </p:pic>
      <p:pic>
        <p:nvPicPr>
          <p:cNvPr id="125" name="Google Shape;125;p88"/>
          <p:cNvPicPr preferRelativeResize="0"/>
          <p:nvPr/>
        </p:nvPicPr>
        <p:blipFill rotWithShape="1">
          <a:blip r:embed="rId4">
            <a:alphaModFix/>
          </a:blip>
          <a:srcRect b="0" l="0" r="0" t="0"/>
          <a:stretch/>
        </p:blipFill>
        <p:spPr>
          <a:xfrm>
            <a:off x="7836076" y="1298109"/>
            <a:ext cx="4250684" cy="37655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9"/>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Where to and not to use Node.JS?</a:t>
            </a:r>
            <a:endParaRPr/>
          </a:p>
        </p:txBody>
      </p:sp>
      <p:sp>
        <p:nvSpPr>
          <p:cNvPr id="131" name="Google Shape;131;p89"/>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Char char="•"/>
            </a:pPr>
            <a:r>
              <a:rPr lang="en-US"/>
              <a:t>Some areas where Node.js is demonstrating why it makes a great technological partner. </a:t>
            </a:r>
            <a:endParaRPr/>
          </a:p>
          <a:p>
            <a:pPr indent="-342900" lvl="1" marL="914400" rtl="0" algn="just">
              <a:lnSpc>
                <a:spcPct val="90000"/>
              </a:lnSpc>
              <a:spcBef>
                <a:spcPts val="500"/>
              </a:spcBef>
              <a:spcAft>
                <a:spcPts val="0"/>
              </a:spcAft>
              <a:buSzPts val="1800"/>
              <a:buChar char="•"/>
            </a:pPr>
            <a:r>
              <a:rPr lang="en-US"/>
              <a:t>Applications with I/O bound. </a:t>
            </a:r>
            <a:endParaRPr/>
          </a:p>
          <a:p>
            <a:pPr indent="-342900" lvl="1" marL="914400" rtl="0" algn="just">
              <a:lnSpc>
                <a:spcPct val="90000"/>
              </a:lnSpc>
              <a:spcBef>
                <a:spcPts val="500"/>
              </a:spcBef>
              <a:spcAft>
                <a:spcPts val="0"/>
              </a:spcAft>
              <a:buSzPts val="1800"/>
              <a:buChar char="•"/>
            </a:pPr>
            <a:r>
              <a:rPr lang="en-US"/>
              <a:t>Applications for streaming data. </a:t>
            </a:r>
            <a:endParaRPr/>
          </a:p>
          <a:p>
            <a:pPr indent="-342900" lvl="1" marL="914400" rtl="0" algn="just">
              <a:lnSpc>
                <a:spcPct val="90000"/>
              </a:lnSpc>
              <a:spcBef>
                <a:spcPts val="500"/>
              </a:spcBef>
              <a:spcAft>
                <a:spcPts val="0"/>
              </a:spcAft>
              <a:buSzPts val="1800"/>
              <a:buChar char="•"/>
            </a:pPr>
            <a:r>
              <a:rPr lang="en-US"/>
              <a:t>Real-time Data-Intensive Applications (DIRT). </a:t>
            </a:r>
            <a:endParaRPr/>
          </a:p>
          <a:p>
            <a:pPr indent="-342900" lvl="1" marL="914400" rtl="0" algn="just">
              <a:lnSpc>
                <a:spcPct val="90000"/>
              </a:lnSpc>
              <a:spcBef>
                <a:spcPts val="500"/>
              </a:spcBef>
              <a:spcAft>
                <a:spcPts val="0"/>
              </a:spcAft>
              <a:buSzPts val="1800"/>
              <a:buChar char="•"/>
            </a:pPr>
            <a:r>
              <a:rPr lang="en-US"/>
              <a:t>Applications built on JSON APIs. </a:t>
            </a:r>
            <a:endParaRPr/>
          </a:p>
          <a:p>
            <a:pPr indent="-342900" lvl="1" marL="914400" rtl="0" algn="just">
              <a:lnSpc>
                <a:spcPct val="90000"/>
              </a:lnSpc>
              <a:spcBef>
                <a:spcPts val="500"/>
              </a:spcBef>
              <a:spcAft>
                <a:spcPts val="0"/>
              </a:spcAft>
              <a:buSzPts val="1800"/>
              <a:buChar char="•"/>
            </a:pPr>
            <a:r>
              <a:rPr lang="en-US"/>
              <a:t>Applications with a single page.</a:t>
            </a:r>
            <a:endParaRPr/>
          </a:p>
          <a:p>
            <a:pPr indent="-342900" lvl="0" marL="457200" rtl="0" algn="just">
              <a:lnSpc>
                <a:spcPct val="90000"/>
              </a:lnSpc>
              <a:spcBef>
                <a:spcPts val="1000"/>
              </a:spcBef>
              <a:spcAft>
                <a:spcPts val="0"/>
              </a:spcAft>
              <a:buSzPts val="1800"/>
              <a:buChar char="•"/>
            </a:pPr>
            <a:r>
              <a:rPr lang="en-US"/>
              <a:t>Node.js should not be used for CPU-intensive applications</a:t>
            </a:r>
            <a:endParaRPr/>
          </a:p>
        </p:txBody>
      </p:sp>
      <p:sp>
        <p:nvSpPr>
          <p:cNvPr id="132" name="Google Shape;132;p89"/>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0"/>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Node Architecture</a:t>
            </a:r>
            <a:endParaRPr/>
          </a:p>
        </p:txBody>
      </p:sp>
      <p:sp>
        <p:nvSpPr>
          <p:cNvPr id="138" name="Google Shape;138;p90"/>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sp>
        <p:nvSpPr>
          <p:cNvPr id="139" name="Google Shape;139;p90"/>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0" name="Google Shape;140;p90"/>
          <p:cNvPicPr preferRelativeResize="0"/>
          <p:nvPr/>
        </p:nvPicPr>
        <p:blipFill rotWithShape="1">
          <a:blip r:embed="rId3">
            <a:alphaModFix/>
          </a:blip>
          <a:srcRect b="0" l="0" r="0" t="0"/>
          <a:stretch/>
        </p:blipFill>
        <p:spPr>
          <a:xfrm>
            <a:off x="838200" y="1535811"/>
            <a:ext cx="10356504" cy="3786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1"/>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Why Node.JS?</a:t>
            </a:r>
            <a:endParaRPr/>
          </a:p>
        </p:txBody>
      </p:sp>
      <p:sp>
        <p:nvSpPr>
          <p:cNvPr id="146" name="Google Shape;146;p91"/>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Node.js eliminates the waiting, and simply continues with the next request.</a:t>
            </a:r>
            <a:endParaRPr/>
          </a:p>
          <a:p>
            <a:pPr indent="-342900" lvl="0" marL="457200" rtl="0" algn="l">
              <a:lnSpc>
                <a:spcPct val="90000"/>
              </a:lnSpc>
              <a:spcBef>
                <a:spcPts val="1000"/>
              </a:spcBef>
              <a:spcAft>
                <a:spcPts val="0"/>
              </a:spcAft>
              <a:buClr>
                <a:schemeClr val="dk1"/>
              </a:buClr>
              <a:buSzPts val="1800"/>
              <a:buChar char="•"/>
            </a:pPr>
            <a:r>
              <a:rPr lang="en-US"/>
              <a:t>Node.js runs single-threaded, non-blocking, asynchronous programming, which is very memory efficient.</a:t>
            </a:r>
            <a:endParaRPr/>
          </a:p>
          <a:p>
            <a:pPr indent="-228600" lvl="0" marL="457200" rtl="0" algn="l">
              <a:lnSpc>
                <a:spcPct val="90000"/>
              </a:lnSpc>
              <a:spcBef>
                <a:spcPts val="1000"/>
              </a:spcBef>
              <a:spcAft>
                <a:spcPts val="0"/>
              </a:spcAft>
              <a:buClr>
                <a:schemeClr val="dk1"/>
              </a:buClr>
              <a:buSzPts val="1800"/>
              <a:buNone/>
            </a:pPr>
            <a:r>
              <a:t/>
            </a:r>
            <a:endParaRPr/>
          </a:p>
        </p:txBody>
      </p:sp>
      <p:sp>
        <p:nvSpPr>
          <p:cNvPr id="147" name="Google Shape;147;p91"/>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8" name="Google Shape;148;p91"/>
          <p:cNvPicPr preferRelativeResize="0"/>
          <p:nvPr/>
        </p:nvPicPr>
        <p:blipFill rotWithShape="1">
          <a:blip r:embed="rId3">
            <a:alphaModFix/>
          </a:blip>
          <a:srcRect b="0" l="0" r="0" t="0"/>
          <a:stretch/>
        </p:blipFill>
        <p:spPr>
          <a:xfrm>
            <a:off x="2050216" y="3579400"/>
            <a:ext cx="8007444" cy="27347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2"/>
          <p:cNvSpPr txBox="1"/>
          <p:nvPr>
            <p:ph type="title"/>
          </p:nvPr>
        </p:nvSpPr>
        <p:spPr>
          <a:xfrm>
            <a:off x="838200" y="620209"/>
            <a:ext cx="9219460" cy="575433"/>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Why Node.JS? - 2</a:t>
            </a:r>
            <a:endParaRPr/>
          </a:p>
        </p:txBody>
      </p:sp>
      <p:sp>
        <p:nvSpPr>
          <p:cNvPr id="154" name="Google Shape;154;p92"/>
          <p:cNvSpPr txBox="1"/>
          <p:nvPr>
            <p:ph idx="1" type="body"/>
          </p:nvPr>
        </p:nvSpPr>
        <p:spPr>
          <a:xfrm>
            <a:off x="838200" y="1535811"/>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just">
              <a:lnSpc>
                <a:spcPct val="90000"/>
              </a:lnSpc>
              <a:spcBef>
                <a:spcPts val="1000"/>
              </a:spcBef>
              <a:spcAft>
                <a:spcPts val="0"/>
              </a:spcAft>
              <a:buSzPts val="1800"/>
              <a:buNone/>
            </a:pPr>
            <a:r>
              <a:t/>
            </a:r>
            <a:endParaRPr/>
          </a:p>
        </p:txBody>
      </p:sp>
      <p:sp>
        <p:nvSpPr>
          <p:cNvPr id="155" name="Google Shape;155;p92"/>
          <p:cNvSpPr txBox="1"/>
          <p:nvPr>
            <p:ph idx="12" type="sldNum"/>
          </p:nvPr>
        </p:nvSpPr>
        <p:spPr>
          <a:xfrm>
            <a:off x="8686060" y="648070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56" name="Google Shape;156;p92"/>
          <p:cNvGraphicFramePr/>
          <p:nvPr/>
        </p:nvGraphicFramePr>
        <p:xfrm>
          <a:off x="838200" y="1535811"/>
          <a:ext cx="3000000" cy="3000000"/>
        </p:xfrm>
        <a:graphic>
          <a:graphicData uri="http://schemas.openxmlformats.org/drawingml/2006/table">
            <a:tbl>
              <a:tblPr bandRow="1" firstCol="1" firstRow="1">
                <a:noFill/>
                <a:tableStyleId>{D44F1ECB-EE14-40DD-ACD8-4147A0DE582C}</a:tableStyleId>
              </a:tblPr>
              <a:tblGrid>
                <a:gridCol w="5257800"/>
                <a:gridCol w="5257800"/>
              </a:tblGrid>
              <a:tr h="872100">
                <a:tc>
                  <a:txBody>
                    <a:bodyPr/>
                    <a:lstStyle/>
                    <a:p>
                      <a:pPr indent="0" lvl="0" marL="0" marR="0" rtl="0" algn="l">
                        <a:lnSpc>
                          <a:spcPct val="107000"/>
                        </a:lnSpc>
                        <a:spcBef>
                          <a:spcPts val="0"/>
                        </a:spcBef>
                        <a:spcAft>
                          <a:spcPts val="0"/>
                        </a:spcAft>
                        <a:buNone/>
                      </a:pPr>
                      <a:r>
                        <a:rPr lang="en-US" sz="2000" u="none" cap="none" strike="noStrike"/>
                        <a:t>How traditional server handles a file request</a:t>
                      </a:r>
                      <a:endParaRPr sz="2000" u="none" cap="none" strike="noStrike">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2000" u="none" cap="none" strike="noStrike"/>
                        <a:t>How Nodejs handles a file request</a:t>
                      </a:r>
                      <a:endParaRPr sz="2000" u="none" cap="none" strike="noStrike">
                        <a:latin typeface="Calibri"/>
                        <a:ea typeface="Calibri"/>
                        <a:cs typeface="Calibri"/>
                        <a:sym typeface="Calibri"/>
                      </a:endParaRPr>
                    </a:p>
                  </a:txBody>
                  <a:tcPr marT="0" marB="0" marR="68575" marL="68575"/>
                </a:tc>
              </a:tr>
              <a:tr h="3277400">
                <a:tc>
                  <a:txBody>
                    <a:bodyPr/>
                    <a:lstStyle/>
                    <a:p>
                      <a:pPr indent="-457200" lvl="0" marL="457200" marR="0" rtl="0" algn="l">
                        <a:lnSpc>
                          <a:spcPct val="107000"/>
                        </a:lnSpc>
                        <a:spcBef>
                          <a:spcPts val="0"/>
                        </a:spcBef>
                        <a:spcAft>
                          <a:spcPts val="0"/>
                        </a:spcAft>
                        <a:buClr>
                          <a:srgbClr val="000000"/>
                        </a:buClr>
                        <a:buSzPts val="2000"/>
                        <a:buFont typeface="Arial"/>
                        <a:buAutoNum type="arabicPeriod"/>
                      </a:pPr>
                      <a:r>
                        <a:rPr b="0" lang="en-US" sz="2000" u="none" cap="none" strike="noStrike"/>
                        <a:t>Transmits the task to the file system on the computer</a:t>
                      </a:r>
                      <a:endParaRPr/>
                    </a:p>
                    <a:p>
                      <a:pPr indent="-457200" lvl="0" marL="457200" marR="0" rtl="0" algn="l">
                        <a:lnSpc>
                          <a:spcPct val="107000"/>
                        </a:lnSpc>
                        <a:spcBef>
                          <a:spcPts val="0"/>
                        </a:spcBef>
                        <a:spcAft>
                          <a:spcPts val="0"/>
                        </a:spcAft>
                        <a:buClr>
                          <a:srgbClr val="000000"/>
                        </a:buClr>
                        <a:buSzPts val="2000"/>
                        <a:buFont typeface="Arial"/>
                        <a:buAutoNum type="arabicPeriod"/>
                      </a:pPr>
                      <a:r>
                        <a:rPr b="0" lang="en-US" sz="2000" u="none" cap="none" strike="noStrike"/>
                        <a:t>Wait until the opens and begins reading it.</a:t>
                      </a:r>
                      <a:endParaRPr/>
                    </a:p>
                    <a:p>
                      <a:pPr indent="-457200" lvl="0" marL="457200" marR="0" rtl="0" algn="l">
                        <a:lnSpc>
                          <a:spcPct val="107000"/>
                        </a:lnSpc>
                        <a:spcBef>
                          <a:spcPts val="0"/>
                        </a:spcBef>
                        <a:spcAft>
                          <a:spcPts val="0"/>
                        </a:spcAft>
                        <a:buClr>
                          <a:srgbClr val="000000"/>
                        </a:buClr>
                        <a:buSzPts val="2000"/>
                        <a:buFont typeface="Arial"/>
                        <a:buAutoNum type="arabicPeriod"/>
                      </a:pPr>
                      <a:r>
                        <a:rPr b="0" lang="en-US" sz="2000" u="none" cap="none" strike="noStrike"/>
                        <a:t>Gives the client their content back.</a:t>
                      </a:r>
                      <a:endParaRPr/>
                    </a:p>
                    <a:p>
                      <a:pPr indent="-457200" lvl="0" marL="457200" marR="0" rtl="0" algn="l">
                        <a:lnSpc>
                          <a:spcPct val="107000"/>
                        </a:lnSpc>
                        <a:spcBef>
                          <a:spcPts val="0"/>
                        </a:spcBef>
                        <a:spcAft>
                          <a:spcPts val="0"/>
                        </a:spcAft>
                        <a:buClr>
                          <a:srgbClr val="000000"/>
                        </a:buClr>
                        <a:buSzPts val="2000"/>
                        <a:buFont typeface="Arial"/>
                        <a:buAutoNum type="arabicPeriod"/>
                      </a:pPr>
                      <a:r>
                        <a:rPr b="0" lang="en-US" sz="2000" u="none" cap="none" strike="noStrike"/>
                        <a:t>Prepared to tackle the next request</a:t>
                      </a:r>
                      <a:endParaRPr b="0" sz="2000" u="none" cap="none" strike="noStrike">
                        <a:latin typeface="Calibri"/>
                        <a:ea typeface="Calibri"/>
                        <a:cs typeface="Calibri"/>
                        <a:sym typeface="Calibri"/>
                      </a:endParaRPr>
                    </a:p>
                  </a:txBody>
                  <a:tcPr marT="0" marB="0" marR="68575" marL="68575"/>
                </a:tc>
                <a:tc>
                  <a:txBody>
                    <a:bodyPr/>
                    <a:lstStyle/>
                    <a:p>
                      <a:pPr indent="-457200" lvl="0" marL="457200" marR="0" rtl="0" algn="l">
                        <a:lnSpc>
                          <a:spcPct val="107000"/>
                        </a:lnSpc>
                        <a:spcBef>
                          <a:spcPts val="0"/>
                        </a:spcBef>
                        <a:spcAft>
                          <a:spcPts val="0"/>
                        </a:spcAft>
                        <a:buClr>
                          <a:srgbClr val="000000"/>
                        </a:buClr>
                        <a:buSzPts val="2000"/>
                        <a:buFont typeface="Arial"/>
                        <a:buAutoNum type="arabicPeriod"/>
                      </a:pPr>
                      <a:r>
                        <a:rPr lang="en-US" sz="2000" u="none" cap="none" strike="noStrike"/>
                        <a:t>Transmits the task to the file system on the computer.</a:t>
                      </a:r>
                      <a:endParaRPr/>
                    </a:p>
                    <a:p>
                      <a:pPr indent="-457200" lvl="0" marL="457200" marR="0" rtl="0" algn="l">
                        <a:lnSpc>
                          <a:spcPct val="107000"/>
                        </a:lnSpc>
                        <a:spcBef>
                          <a:spcPts val="0"/>
                        </a:spcBef>
                        <a:spcAft>
                          <a:spcPts val="0"/>
                        </a:spcAft>
                        <a:buClr>
                          <a:srgbClr val="000000"/>
                        </a:buClr>
                        <a:buSzPts val="2000"/>
                        <a:buFont typeface="Arial"/>
                        <a:buAutoNum type="arabicPeriod"/>
                      </a:pPr>
                      <a:r>
                        <a:rPr lang="en-US" sz="2000" u="none" cap="none" strike="noStrike"/>
                        <a:t>Prepared to manage the next request.</a:t>
                      </a:r>
                      <a:endParaRPr/>
                    </a:p>
                    <a:p>
                      <a:pPr indent="-457200" lvl="0" marL="457200" marR="0" rtl="0" algn="l">
                        <a:lnSpc>
                          <a:spcPct val="107000"/>
                        </a:lnSpc>
                        <a:spcBef>
                          <a:spcPts val="0"/>
                        </a:spcBef>
                        <a:spcAft>
                          <a:spcPts val="0"/>
                        </a:spcAft>
                        <a:buClr>
                          <a:srgbClr val="000000"/>
                        </a:buClr>
                        <a:buSzPts val="2000"/>
                        <a:buFont typeface="Arial"/>
                        <a:buAutoNum type="arabicPeriod"/>
                      </a:pPr>
                      <a:r>
                        <a:rPr lang="en-US" sz="2000" u="none" cap="none" strike="noStrike"/>
                        <a:t>The server sends the content to the client after the file system has opened and read the file.</a:t>
                      </a:r>
                      <a:endParaRPr sz="20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2021-01-25T08:25:31Z</dcterms:created>
  <dc:creator>ADMIN</dc:creator>
</cp:coreProperties>
</file>